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57"/>
  </p:handoutMasterIdLst>
  <p:sldIdLst>
    <p:sldId id="256" r:id="rId3"/>
    <p:sldId id="322" r:id="rId4"/>
    <p:sldId id="421" r:id="rId5"/>
    <p:sldId id="518" r:id="rId6"/>
    <p:sldId id="457" r:id="rId7"/>
    <p:sldId id="459" r:id="rId8"/>
    <p:sldId id="462" r:id="rId9"/>
    <p:sldId id="460" r:id="rId10"/>
    <p:sldId id="461" r:id="rId11"/>
    <p:sldId id="463" r:id="rId12"/>
    <p:sldId id="464" r:id="rId13"/>
    <p:sldId id="465" r:id="rId14"/>
    <p:sldId id="466" r:id="rId15"/>
    <p:sldId id="474" r:id="rId17"/>
    <p:sldId id="467" r:id="rId18"/>
    <p:sldId id="468" r:id="rId19"/>
    <p:sldId id="471" r:id="rId20"/>
    <p:sldId id="475" r:id="rId21"/>
    <p:sldId id="476" r:id="rId22"/>
    <p:sldId id="477" r:id="rId23"/>
    <p:sldId id="478" r:id="rId24"/>
    <p:sldId id="479" r:id="rId25"/>
    <p:sldId id="480" r:id="rId26"/>
    <p:sldId id="519" r:id="rId27"/>
    <p:sldId id="481" r:id="rId28"/>
    <p:sldId id="482" r:id="rId29"/>
    <p:sldId id="483" r:id="rId30"/>
    <p:sldId id="488" r:id="rId31"/>
    <p:sldId id="500" r:id="rId32"/>
    <p:sldId id="490" r:id="rId33"/>
    <p:sldId id="494" r:id="rId34"/>
    <p:sldId id="495" r:id="rId35"/>
    <p:sldId id="501" r:id="rId36"/>
    <p:sldId id="502" r:id="rId37"/>
    <p:sldId id="503" r:id="rId38"/>
    <p:sldId id="497" r:id="rId39"/>
    <p:sldId id="499" r:id="rId40"/>
    <p:sldId id="506" r:id="rId41"/>
    <p:sldId id="507" r:id="rId42"/>
    <p:sldId id="509" r:id="rId43"/>
    <p:sldId id="520" r:id="rId44"/>
    <p:sldId id="521" r:id="rId45"/>
    <p:sldId id="523" r:id="rId46"/>
    <p:sldId id="508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22" r:id="rId55"/>
    <p:sldId id="51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430"/>
    <a:srgbClr val="E9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24" autoAdjust="0"/>
  </p:normalViewPr>
  <p:slideViewPr>
    <p:cSldViewPr snapToGrid="0" snapToObjects="1">
      <p:cViewPr varScale="1">
        <p:scale>
          <a:sx n="69" d="100"/>
          <a:sy n="69" d="100"/>
        </p:scale>
        <p:origin x="1850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6C3D-4FF7-F148-949A-3F4C958B910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E3195-BC06-F842-AC22-B0C4D812D3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28A-2840-4D44-B555-676416309C7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老一套的聚类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Continuum</a:t>
            </a:r>
            <a:r>
              <a:rPr lang="zh-CN" altLang="en-US" sz="1200" dirty="0"/>
              <a:t>连续的统一体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A3D80-2FD1-42E4-946F-4D6EB1A97E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A3D80-2FD1-42E4-946F-4D6EB1A97E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A3D80-2FD1-42E4-946F-4D6EB1A97E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A3D80-2FD1-42E4-946F-4D6EB1A97E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A3D80-2FD1-42E4-946F-4D6EB1A97E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C00000"/>
                </a:solidFill>
              </a:rPr>
              <a:t>Silhouette score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dirty="0"/>
              <a:t>轮廓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用聚类算法分好类后如何判断分的效果呢？方法就是轮廓系数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(Silhouette)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Silhouette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系数是对聚类结果有效性的解释和验证，由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 J.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Rousseeuw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方法：                  </a:t>
            </a:r>
            <a:r>
              <a:rPr lang="en-US" altLang="zh-CN" dirty="0"/>
              <a:t>1</a:t>
            </a:r>
            <a:r>
              <a:rPr lang="zh-CN" altLang="en-US" dirty="0"/>
              <a:t>，计算样本</a:t>
            </a:r>
            <a:r>
              <a:rPr lang="en-US" altLang="zh-CN" dirty="0" err="1"/>
              <a:t>i</a:t>
            </a:r>
            <a:r>
              <a:rPr lang="zh-CN" altLang="en-US" dirty="0"/>
              <a:t>到同簇其他样本的平均距离</a:t>
            </a:r>
            <a:r>
              <a:rPr lang="en-US" altLang="zh-CN" dirty="0"/>
              <a:t>ai</a:t>
            </a:r>
            <a:r>
              <a:rPr lang="zh-CN" altLang="en-US" dirty="0"/>
              <a:t>。</a:t>
            </a:r>
            <a:r>
              <a:rPr lang="en-US" altLang="zh-CN" dirty="0"/>
              <a:t>ai </a:t>
            </a:r>
            <a:r>
              <a:rPr lang="zh-CN" altLang="en-US" dirty="0"/>
              <a:t>越小，说明样本</a:t>
            </a:r>
            <a:r>
              <a:rPr lang="en-US" altLang="zh-CN" dirty="0" err="1"/>
              <a:t>i</a:t>
            </a:r>
            <a:r>
              <a:rPr lang="zh-CN" altLang="en-US" dirty="0"/>
              <a:t>越应该被聚类到该簇。将</a:t>
            </a:r>
            <a:r>
              <a:rPr lang="en-US" altLang="zh-CN" dirty="0"/>
              <a:t>ai </a:t>
            </a:r>
            <a:r>
              <a:rPr lang="zh-CN" altLang="en-US" dirty="0"/>
              <a:t>称为样本</a:t>
            </a:r>
            <a:r>
              <a:rPr lang="en-US" altLang="zh-CN" dirty="0" err="1"/>
              <a:t>i</a:t>
            </a:r>
            <a:r>
              <a:rPr lang="zh-CN" altLang="en-US" dirty="0"/>
              <a:t>的簇内不相似度。                            簇</a:t>
            </a:r>
            <a:r>
              <a:rPr lang="en-US" altLang="zh-CN" dirty="0"/>
              <a:t>C</a:t>
            </a:r>
            <a:r>
              <a:rPr lang="zh-CN" altLang="en-US" dirty="0"/>
              <a:t>中所有样本的</a:t>
            </a:r>
            <a:r>
              <a:rPr lang="en-US" altLang="zh-CN" dirty="0"/>
              <a:t>a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均值称为簇</a:t>
            </a:r>
            <a:r>
              <a:rPr lang="en-US" altLang="zh-CN" dirty="0"/>
              <a:t>C</a:t>
            </a:r>
            <a:r>
              <a:rPr lang="zh-CN" altLang="en-US" dirty="0"/>
              <a:t>的簇不相似度。                  </a:t>
            </a:r>
            <a:r>
              <a:rPr lang="en-US" altLang="zh-CN" dirty="0"/>
              <a:t>2</a:t>
            </a:r>
            <a:r>
              <a:rPr lang="zh-CN" altLang="en-US" dirty="0"/>
              <a:t>，计算样本</a:t>
            </a:r>
            <a:r>
              <a:rPr lang="en-US" altLang="zh-CN" dirty="0" err="1"/>
              <a:t>i</a:t>
            </a:r>
            <a:r>
              <a:rPr lang="zh-CN" altLang="en-US" dirty="0"/>
              <a:t>到其他某簇</a:t>
            </a:r>
            <a:r>
              <a:rPr lang="en-US" altLang="zh-CN" dirty="0" err="1"/>
              <a:t>Cj</a:t>
            </a:r>
            <a:r>
              <a:rPr lang="en-US" altLang="zh-CN" dirty="0"/>
              <a:t> </a:t>
            </a:r>
            <a:r>
              <a:rPr lang="zh-CN" altLang="en-US" dirty="0"/>
              <a:t>的所有样本的平均距离</a:t>
            </a:r>
            <a:r>
              <a:rPr lang="en-US" altLang="zh-CN" dirty="0" err="1"/>
              <a:t>bij</a:t>
            </a:r>
            <a:r>
              <a:rPr lang="zh-CN" altLang="en-US" dirty="0"/>
              <a:t>，称为样本</a:t>
            </a:r>
            <a:r>
              <a:rPr lang="en-US" altLang="zh-CN" dirty="0" err="1"/>
              <a:t>i</a:t>
            </a:r>
            <a:r>
              <a:rPr lang="zh-CN" altLang="en-US" dirty="0"/>
              <a:t>与簇</a:t>
            </a:r>
            <a:r>
              <a:rPr lang="en-US" altLang="zh-CN" dirty="0" err="1"/>
              <a:t>Cj</a:t>
            </a:r>
            <a:r>
              <a:rPr lang="en-US" altLang="zh-CN" dirty="0"/>
              <a:t> </a:t>
            </a:r>
            <a:r>
              <a:rPr lang="zh-CN" altLang="en-US" dirty="0"/>
              <a:t>的不相似度。定义为样本</a:t>
            </a:r>
            <a:r>
              <a:rPr lang="en-US" altLang="zh-CN" dirty="0" err="1"/>
              <a:t>i</a:t>
            </a:r>
            <a:r>
              <a:rPr lang="zh-CN" altLang="en-US" dirty="0"/>
              <a:t>的簇间不相似度：</a:t>
            </a:r>
            <a:r>
              <a:rPr lang="en-US" altLang="zh-CN" dirty="0"/>
              <a:t>bi =min{bi1, bi2, ..., </a:t>
            </a:r>
            <a:r>
              <a:rPr lang="en-US" altLang="zh-CN" dirty="0" err="1"/>
              <a:t>bik</a:t>
            </a:r>
            <a:r>
              <a:rPr lang="en-US" altLang="zh-CN" dirty="0"/>
              <a:t>}                            bi</a:t>
            </a:r>
            <a:r>
              <a:rPr lang="zh-CN" altLang="en-US" dirty="0"/>
              <a:t>越大，说明样本</a:t>
            </a:r>
            <a:r>
              <a:rPr lang="en-US" altLang="zh-CN" dirty="0" err="1"/>
              <a:t>i</a:t>
            </a:r>
            <a:r>
              <a:rPr lang="zh-CN" altLang="en-US" dirty="0"/>
              <a:t>越不属于其他簇。                   </a:t>
            </a:r>
            <a:r>
              <a:rPr lang="en-US" altLang="zh-CN" dirty="0"/>
              <a:t>3</a:t>
            </a:r>
            <a:r>
              <a:rPr lang="zh-CN" altLang="en-US" dirty="0"/>
              <a:t>，根据样本</a:t>
            </a:r>
            <a:r>
              <a:rPr lang="en-US" altLang="zh-CN" dirty="0" err="1"/>
              <a:t>i</a:t>
            </a:r>
            <a:r>
              <a:rPr lang="zh-CN" altLang="en-US" dirty="0"/>
              <a:t>的簇内不相似度</a:t>
            </a:r>
            <a:r>
              <a:rPr lang="en-US" altLang="zh-CN" dirty="0"/>
              <a:t>a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和簇间不相似度</a:t>
            </a:r>
            <a:r>
              <a:rPr lang="en-US" altLang="zh-CN" dirty="0"/>
              <a:t>b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，定义样本</a:t>
            </a:r>
            <a:r>
              <a:rPr lang="en-US" altLang="zh-CN" dirty="0" err="1"/>
              <a:t>i</a:t>
            </a:r>
            <a:r>
              <a:rPr lang="zh-CN" altLang="en-US" dirty="0"/>
              <a:t>的轮廓系数：                   </a:t>
            </a:r>
            <a:r>
              <a:rPr lang="en-US" altLang="zh-CN" dirty="0"/>
              <a:t>4</a:t>
            </a:r>
            <a:r>
              <a:rPr lang="zh-CN" altLang="en-US" dirty="0"/>
              <a:t>，判断：                            </a:t>
            </a:r>
            <a:r>
              <a:rPr lang="en-US" altLang="zh-CN" dirty="0" err="1"/>
              <a:t>si</a:t>
            </a:r>
            <a:r>
              <a:rPr lang="zh-CN" altLang="en-US" dirty="0"/>
              <a:t>接近</a:t>
            </a:r>
            <a:r>
              <a:rPr lang="en-US" altLang="zh-CN" dirty="0"/>
              <a:t>1</a:t>
            </a:r>
            <a:r>
              <a:rPr lang="zh-CN" altLang="en-US" dirty="0"/>
              <a:t>，则说明样本</a:t>
            </a:r>
            <a:r>
              <a:rPr lang="en-US" altLang="zh-CN" dirty="0" err="1"/>
              <a:t>i</a:t>
            </a:r>
            <a:r>
              <a:rPr lang="zh-CN" altLang="en-US" dirty="0"/>
              <a:t>聚类合理；                            </a:t>
            </a:r>
            <a:r>
              <a:rPr lang="en-US" altLang="zh-CN" dirty="0" err="1"/>
              <a:t>si</a:t>
            </a:r>
            <a:r>
              <a:rPr lang="zh-CN" altLang="en-US" dirty="0"/>
              <a:t>接近</a:t>
            </a:r>
            <a:r>
              <a:rPr lang="en-US" altLang="zh-CN" dirty="0"/>
              <a:t>-1</a:t>
            </a:r>
            <a:r>
              <a:rPr lang="zh-CN" altLang="en-US" dirty="0"/>
              <a:t>，则说明样本</a:t>
            </a:r>
            <a:r>
              <a:rPr lang="en-US" altLang="zh-CN" dirty="0" err="1"/>
              <a:t>i</a:t>
            </a:r>
            <a:r>
              <a:rPr lang="zh-CN" altLang="en-US" dirty="0"/>
              <a:t>更应该分类到另外的簇；                            若</a:t>
            </a:r>
            <a:r>
              <a:rPr lang="en-US" altLang="zh-CN" dirty="0" err="1"/>
              <a:t>si</a:t>
            </a:r>
            <a:r>
              <a:rPr lang="en-US" altLang="zh-CN" dirty="0"/>
              <a:t> </a:t>
            </a:r>
            <a:r>
              <a:rPr lang="zh-CN" altLang="en-US" dirty="0"/>
              <a:t>近似为</a:t>
            </a:r>
            <a:r>
              <a:rPr lang="en-US" altLang="zh-CN" dirty="0"/>
              <a:t>0</a:t>
            </a:r>
            <a:r>
              <a:rPr lang="zh-CN" altLang="en-US" dirty="0"/>
              <a:t>，则说明样本</a:t>
            </a:r>
            <a:r>
              <a:rPr lang="en-US" altLang="zh-CN" dirty="0" err="1"/>
              <a:t>i</a:t>
            </a:r>
            <a:r>
              <a:rPr lang="zh-CN" altLang="en-US" dirty="0"/>
              <a:t>在两个簇的边界上。          所有样本的</a:t>
            </a:r>
            <a:r>
              <a:rPr lang="en-US" altLang="zh-CN" dirty="0"/>
              <a:t>s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的均值称为聚类结果的轮廓系数，是该聚类是否合理、有效的度量。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用系数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的值判断模型的拟合效果，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越大，模型的拟合效果越好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可用相关系数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的值判断两个变量的相关性，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|r|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越大，说明相关性越强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</a:rPr>
              <a:t>What R-squared value would you expect under the null</a:t>
            </a:r>
            <a:r>
              <a:rPr lang="en-US" baseline="0" dirty="0">
                <a:latin typeface="Arial" panose="020B0604020202020204" pitchFamily="34" charset="0"/>
              </a:rPr>
              <a:t> hypothesis ?</a:t>
            </a:r>
            <a:endParaRPr lang="en-US" dirty="0">
              <a:latin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BA4D-BDFF-F24E-907E-043511FE76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6B24-75D0-AA44-8B70-EF568781825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hyperlink" Target="https://baike.baidu.com/item/%E5%8D%8F%E6%96%B9%E5%B7%AE%E7%9F%A9%E9%98%B5" TargetMode="External"/><Relationship Id="rId1" Type="http://schemas.openxmlformats.org/officeDocument/2006/relationships/hyperlink" Target="https://baike.baidu.com/item/%E6%AC%A7%E6%B0%8F%E8%B7%9D%E7%A6%B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406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Data Science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987552"/>
            <a:ext cx="8613648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The Data is the Model</a:t>
            </a:r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dirty="0"/>
              <a:t>No training needed.</a:t>
            </a:r>
            <a:endParaRPr lang="en-US" sz="2800" dirty="0"/>
          </a:p>
          <a:p>
            <a:r>
              <a:rPr lang="en-US" sz="2800" dirty="0"/>
              <a:t>Accuracy generally improves with more data.</a:t>
            </a:r>
            <a:endParaRPr lang="en-US" sz="2800" dirty="0"/>
          </a:p>
          <a:p>
            <a:r>
              <a:rPr lang="en-US" sz="2800" dirty="0"/>
              <a:t>Matching is simple and fast (and single pass). </a:t>
            </a:r>
            <a:endParaRPr lang="en-US" sz="2800" dirty="0"/>
          </a:p>
          <a:p>
            <a:r>
              <a:rPr lang="en-US" sz="2800" dirty="0"/>
              <a:t>Usually need data in memory, but can be run off disk. 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Minimal Configuration:</a:t>
            </a:r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dirty="0"/>
              <a:t>Only parameter is k (number of neighbors)</a:t>
            </a:r>
            <a:endParaRPr lang="en-US" sz="2800" dirty="0"/>
          </a:p>
          <a:p>
            <a:r>
              <a:rPr lang="en-US" sz="2800" dirty="0"/>
              <a:t>Two other choices are important:</a:t>
            </a:r>
            <a:endParaRPr lang="en-US" sz="2800" dirty="0"/>
          </a:p>
          <a:p>
            <a:pPr lvl="1"/>
            <a:r>
              <a:rPr lang="en-US" sz="2400" dirty="0"/>
              <a:t>Weighting of neighbors (e.g. inverse distance)</a:t>
            </a:r>
            <a:endParaRPr lang="en-US" sz="2400" dirty="0"/>
          </a:p>
          <a:p>
            <a:pPr lvl="1"/>
            <a:r>
              <a:rPr lang="en-US" sz="2400" dirty="0"/>
              <a:t>Similarity metric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K-NN 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987552"/>
                <a:ext cx="8613648" cy="51386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</a:rPr>
                  <a:t>Euclidean Distance: 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/>
                  <a:t>Simplest, fast to compute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chemeClr val="tx2"/>
                    </a:solidFill>
                  </a:rPr>
                  <a:t>Cosine Distance: </a:t>
                </a:r>
                <a:r>
                  <a:rPr lang="en-US" sz="2800" dirty="0"/>
                  <a:t>Good for documents, images, etc.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=1 −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800" b="1" dirty="0" err="1">
                    <a:solidFill>
                      <a:schemeClr val="tx2"/>
                    </a:solidFill>
                  </a:rPr>
                  <a:t>Jaccard</a:t>
                </a:r>
                <a:r>
                  <a:rPr lang="en-US" sz="2800" b="1" dirty="0">
                    <a:solidFill>
                      <a:schemeClr val="tx2"/>
                    </a:solidFill>
                  </a:rPr>
                  <a:t> Distance: </a:t>
                </a:r>
                <a:r>
                  <a:rPr lang="en-US" sz="2800" dirty="0"/>
                  <a:t>For set data: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∩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∪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chemeClr val="tx2"/>
                    </a:solidFill>
                  </a:rPr>
                  <a:t>Hamming Distance:</a:t>
                </a:r>
                <a:r>
                  <a:rPr lang="en-US" sz="2800" dirty="0"/>
                  <a:t> For string data: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987552"/>
                <a:ext cx="8613648" cy="5138611"/>
              </a:xfrm>
              <a:blipFill rotWithShape="1">
                <a:blip r:embed="rId1"/>
                <a:stretch>
                  <a:fillRect l="-1203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K-NN 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987552"/>
                <a:ext cx="8613648" cy="513861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</a:rPr>
                  <a:t>Manhattan Distance: 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/>
                  <a:t>Coordinate-wise distance</a:t>
                </a:r>
                <a:r>
                  <a:rPr lang="zh-CN" altLang="en-US" sz="2800" dirty="0"/>
                  <a:t>（坐标）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chemeClr val="tx2"/>
                    </a:solidFill>
                  </a:rPr>
                  <a:t>Edit Distance: </a:t>
                </a:r>
                <a:r>
                  <a:rPr lang="en-US" sz="2800" dirty="0"/>
                  <a:t>for strings, especially genetic data.</a:t>
                </a:r>
              </a:p>
              <a:p>
                <a:r>
                  <a:rPr lang="zh-CN" altLang="en-US" sz="2800" dirty="0"/>
                  <a:t>编辑距离，又称</a:t>
                </a:r>
                <a:r>
                  <a:rPr lang="en-US" altLang="zh-CN" sz="2800" dirty="0" err="1"/>
                  <a:t>Levenshtein</a:t>
                </a:r>
                <a:r>
                  <a:rPr lang="zh-CN" altLang="en-US" sz="2800" dirty="0"/>
                  <a:t>距离（莱文斯坦距离也叫做</a:t>
                </a:r>
                <a:r>
                  <a:rPr lang="en-US" altLang="zh-CN" sz="2800" dirty="0"/>
                  <a:t>Edit Distance</a:t>
                </a:r>
                <a:r>
                  <a:rPr lang="zh-CN" altLang="en-US" sz="2800" dirty="0"/>
                  <a:t>），是指两个字串之间，由一个转成另一个所需的最少编辑操作次数，如果它们的距离越大，说明它们越是不同。许可的编辑操作包括将一个字符替换成另一个字符，插入一个字符，删除一个字符。</a:t>
                </a:r>
              </a:p>
              <a:p>
                <a:r>
                  <a:rPr lang="zh-CN" altLang="en-US" sz="2800" dirty="0"/>
                  <a:t>这个概念是由俄罗斯科学家</a:t>
                </a:r>
                <a:r>
                  <a:rPr lang="en-US" altLang="zh-CN" sz="2800" dirty="0"/>
                  <a:t>Vladimir </a:t>
                </a:r>
                <a:r>
                  <a:rPr lang="en-US" altLang="zh-CN" sz="2800" dirty="0" err="1"/>
                  <a:t>Levenshtein</a:t>
                </a:r>
                <a:r>
                  <a:rPr lang="zh-CN" altLang="en-US" sz="2800" dirty="0"/>
                  <a:t>在</a:t>
                </a:r>
                <a:r>
                  <a:rPr lang="en-US" altLang="zh-CN" sz="2800" dirty="0"/>
                  <a:t>1965</a:t>
                </a:r>
                <a:r>
                  <a:rPr lang="zh-CN" altLang="en-US" sz="2800" dirty="0"/>
                  <a:t>年提出来的，所以也叫 </a:t>
                </a:r>
                <a:r>
                  <a:rPr lang="en-US" altLang="zh-CN" sz="2800" dirty="0" err="1"/>
                  <a:t>Levenshtein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距离。它可以用来做</a:t>
                </a:r>
                <a:r>
                  <a:rPr lang="en-US" altLang="zh-CN" sz="2800" dirty="0"/>
                  <a:t>DNA</a:t>
                </a:r>
                <a:r>
                  <a:rPr lang="zh-CN" altLang="en-US" sz="2800" dirty="0"/>
                  <a:t>分析，拼字检测，抄袭识别等等。总是比较相似的，或多或少我们可以考虑编辑距离。</a:t>
                </a:r>
                <a:endParaRPr lang="en-US" sz="2800" dirty="0"/>
              </a:p>
              <a:p>
                <a:r>
                  <a:rPr lang="en-US" sz="2800" b="1" dirty="0" err="1">
                    <a:solidFill>
                      <a:schemeClr val="tx2"/>
                    </a:solidFill>
                  </a:rPr>
                  <a:t>Mahalanobis</a:t>
                </a:r>
                <a:r>
                  <a:rPr lang="en-US" sz="2800" b="1" dirty="0">
                    <a:solidFill>
                      <a:schemeClr val="tx2"/>
                    </a:solidFill>
                  </a:rPr>
                  <a:t> Distance: </a:t>
                </a:r>
                <a:r>
                  <a:rPr lang="en-US" sz="2800" dirty="0"/>
                  <a:t>Normalized by the sample covariance matrix – unaffected by coordinate transformations.  </a:t>
                </a:r>
              </a:p>
              <a:p>
                <a:r>
                  <a:rPr lang="zh-CN" altLang="en-US" dirty="0"/>
                  <a:t>马氏距离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Mahalanobis</a:t>
                </a:r>
                <a:r>
                  <a:rPr lang="en-US" altLang="zh-CN" dirty="0"/>
                  <a:t> distance)</a:t>
                </a:r>
                <a:r>
                  <a:rPr lang="zh-CN" altLang="en-US" dirty="0"/>
                  <a:t>是由印度统计学家马哈拉诺比斯</a:t>
                </a:r>
                <a:r>
                  <a:rPr lang="en-US" altLang="zh-CN" dirty="0"/>
                  <a:t>(P. C. </a:t>
                </a:r>
                <a:r>
                  <a:rPr lang="en-US" altLang="zh-CN" dirty="0" err="1"/>
                  <a:t>Mahalanobis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提出的，表示数据的协方差距离。它是一种有效的计算两个未知样本集的相似度的方法。与</a:t>
                </a:r>
                <a:r>
                  <a:rPr lang="zh-CN" altLang="en-US" dirty="0">
                    <a:hlinkClick r:id="rId1"/>
                  </a:rPr>
                  <a:t>欧氏距离</a:t>
                </a:r>
                <a:r>
                  <a:rPr lang="zh-CN" altLang="en-US" dirty="0"/>
                  <a:t>不同的是它考虑到各种特性之间的联系（例如：一条关于身高的信息会带来一条关于体重的信息，因为两者是有关联的）并且是尺度无关的</a:t>
                </a:r>
                <a:r>
                  <a:rPr lang="en-US" altLang="zh-CN" dirty="0"/>
                  <a:t>(scale-invariant)</a:t>
                </a:r>
                <a:r>
                  <a:rPr lang="zh-CN" altLang="en-US" dirty="0"/>
                  <a:t>，即独立于测量尺度。对于一个均值为</a:t>
                </a:r>
                <a:r>
                  <a:rPr lang="en-US" altLang="zh-CN" dirty="0"/>
                  <a:t>μ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hlinkClick r:id="rId2"/>
                  </a:rPr>
                  <a:t>协方差矩阵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Σ</a:t>
                </a:r>
                <a:r>
                  <a:rPr lang="zh-CN" altLang="en-US" dirty="0"/>
                  <a:t>的多变量向量，其马氏距离为</a:t>
                </a:r>
                <a:r>
                  <a:rPr lang="en-US" altLang="zh-CN" dirty="0"/>
                  <a:t>sqrt( (x-μ)'Σ^(-1)(x-μ) )</a:t>
                </a:r>
                <a:r>
                  <a:rPr lang="zh-CN" altLang="en-US" dirty="0"/>
                  <a:t>。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987552"/>
                <a:ext cx="8613648" cy="5138611"/>
              </a:xfrm>
              <a:blipFill rotWithShape="1">
                <a:blip r:embed="rId3"/>
                <a:stretch>
                  <a:fillRect l="-637" t="-2017" r="-142" b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p:sp>
        <p:nvSpPr>
          <p:cNvPr id="5" name="Content Placeholder 1"/>
          <p:cNvSpPr txBox="1"/>
          <p:nvPr/>
        </p:nvSpPr>
        <p:spPr bwMode="auto">
          <a:xfrm>
            <a:off x="457200" y="1389888"/>
            <a:ext cx="8382000" cy="466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2800" kern="0" dirty="0"/>
              <a:t>We want to find the best line (linear function y=f(X)) to explain the data.</a:t>
            </a:r>
            <a:endParaRPr lang="en-US" sz="2800" kern="0" dirty="0"/>
          </a:p>
        </p:txBody>
      </p:sp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2" y="2422988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4888" y="552674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474976" y="237951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"/>
            <a:ext cx="8229600" cy="1106424"/>
          </a:xfrm>
        </p:spPr>
        <p:txBody>
          <a:bodyPr/>
          <a:lstStyle/>
          <a:p>
            <a:pPr eaLnBrk="1" hangingPunct="1"/>
            <a:r>
              <a:rPr lang="en-US" dirty="0"/>
              <a:t>Linear</a:t>
            </a:r>
            <a:r>
              <a:rPr lang="en-US" sz="3200" dirty="0"/>
              <a:t> </a:t>
            </a:r>
            <a:r>
              <a:rPr lang="en-US" dirty="0"/>
              <a:t>Regression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252728"/>
                <a:ext cx="8382000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The predicted value of y is given by:</a:t>
                </a:r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8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kern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kern="0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800" b="0" i="1" kern="0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kern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kern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b="0" i="1" kern="0" smtClean="0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kern="0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kern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kern="0" smtClean="0">
                              <a:latin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kern="0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8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The vector of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kern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kern="0" dirty="0"/>
                  <a:t> is the regression model.</a:t>
                </a:r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8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ker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800" i="1" ker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 kern="0">
                        <a:latin typeface="Cambria Math"/>
                      </a:rPr>
                      <m:t>=1</m:t>
                    </m:r>
                  </m:oMath>
                </a14:m>
                <a:r>
                  <a:rPr lang="en-US" sz="2800" kern="0" dirty="0"/>
                  <a:t>, the formula becomes a matrix product: </a:t>
                </a:r>
              </a:p>
              <a:p>
                <a:pPr marL="342900" lvl="0" indent="-342900" algn="ctr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kern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kern="0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800" b="0" i="1" kern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kern="0">
                          <a:latin typeface="Cambria Math"/>
                        </a:rPr>
                        <m:t>X</m:t>
                      </m:r>
                      <m:r>
                        <a:rPr lang="en-US" sz="2800" b="0" i="1" kern="0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kern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24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marR="0" lvl="0" indent="-342900" algn="l" defTabSz="914400" rtl="0" eaLnBrk="0" fontAlgn="base" latinLnBrk="0" hangingPunct="0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400" b="0" i="1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252728"/>
                <a:ext cx="8382000" cy="4906963"/>
              </a:xfrm>
              <a:prstGeom prst="rect">
                <a:avLst/>
              </a:prstGeom>
              <a:blipFill rotWithShape="1">
                <a:blip r:embed="rId1"/>
                <a:stretch>
                  <a:fillRect l="-1527" t="-11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6304"/>
            <a:ext cx="8229600" cy="996696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Linear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320040" y="1280160"/>
                <a:ext cx="8519160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We can write all of the input samples in a single matrix </a:t>
                </a:r>
                <a:r>
                  <a:rPr lang="en-US" sz="2800" b="1" kern="0" dirty="0"/>
                  <a:t>X</a:t>
                </a:r>
                <a:r>
                  <a:rPr lang="en-US" sz="2800" kern="0" dirty="0"/>
                  <a:t>:</a:t>
                </a:r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i.e. </a:t>
                </a:r>
                <a:r>
                  <a:rPr lang="en-US" sz="2800" b="1" kern="0" dirty="0">
                    <a:solidFill>
                      <a:srgbClr val="0070C0"/>
                    </a:solidFill>
                  </a:rPr>
                  <a:t>rows of </a:t>
                </a:r>
                <a14:m>
                  <m:oMath xmlns:m="http://schemas.openxmlformats.org/officeDocument/2006/math">
                    <m:r>
                      <a:rPr lang="en-US" sz="2800" b="1" i="0" kern="0" baseline="0" smtClean="0">
                        <a:latin typeface="Cambria Math"/>
                      </a:rPr>
                      <m:t>𝐗</m:t>
                    </m:r>
                    <m:r>
                      <a:rPr lang="en-US" sz="2800" b="0" i="1" kern="0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kern="0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kern="0" smtClean="0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8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r>
                  <a:rPr lang="en-US" sz="2800" kern="0" dirty="0"/>
                  <a:t>are</a:t>
                </a:r>
                <a:r>
                  <a:rPr lang="en-US" sz="2800" b="1" kern="0" dirty="0">
                    <a:solidFill>
                      <a:schemeClr val="accent2"/>
                    </a:solidFill>
                  </a:rPr>
                  <a:t> distinct observations</a:t>
                </a:r>
                <a:r>
                  <a:rPr lang="en-US" sz="2800" kern="0" dirty="0">
                    <a:solidFill>
                      <a:schemeClr val="accent2"/>
                    </a:solidFill>
                  </a:rPr>
                  <a:t>, </a:t>
                </a:r>
                <a:r>
                  <a:rPr lang="en-US" sz="2800" b="1" kern="0" dirty="0">
                    <a:solidFill>
                      <a:srgbClr val="0070C0"/>
                    </a:solidFill>
                  </a:rPr>
                  <a:t>columns of </a:t>
                </a:r>
                <a:r>
                  <a:rPr lang="en-US" sz="2800" b="1" kern="0" dirty="0"/>
                  <a:t>X</a:t>
                </a:r>
                <a:r>
                  <a:rPr lang="en-US" sz="2800" b="1" kern="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kern="0" dirty="0"/>
                  <a:t>are</a:t>
                </a:r>
                <a:r>
                  <a:rPr lang="en-US" sz="2800" b="1" kern="0" dirty="0">
                    <a:solidFill>
                      <a:schemeClr val="accent2"/>
                    </a:solidFill>
                  </a:rPr>
                  <a:t> input features</a:t>
                </a:r>
                <a:r>
                  <a:rPr lang="en-US" sz="2800" kern="0" dirty="0"/>
                  <a:t>. </a:t>
                </a:r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ct val="20000"/>
                  </a:spcBef>
                  <a:defRPr/>
                </a:pPr>
                <a:endParaRPr lang="en-US" sz="2400" i="1" kern="0" dirty="0"/>
              </a:p>
              <a:p>
                <a:pPr marL="342900" marR="0" lvl="0" indent="-342900" algn="l" defTabSz="914400" rtl="0" eaLnBrk="0" fontAlgn="base" latinLnBrk="0" hangingPunct="0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400" b="0" i="1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" y="1280160"/>
                <a:ext cx="8519160" cy="4906963"/>
              </a:xfrm>
              <a:prstGeom prst="rect">
                <a:avLst/>
              </a:prstGeom>
              <a:blipFill rotWithShape="1">
                <a:blip r:embed="rId1"/>
                <a:stretch>
                  <a:fillRect l="-1503" t="-1118" r="-7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8016"/>
            <a:ext cx="8229600" cy="10972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Residual Sum-of-Squares</a:t>
            </a:r>
            <a:br>
              <a:rPr lang="en-US" dirty="0"/>
            </a:br>
            <a:r>
              <a:rPr lang="zh-CN" altLang="en-US" dirty="0"/>
              <a:t>（残差平方和）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143000"/>
                <a:ext cx="8382000" cy="490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To determine the model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i="1" kern="0" dirty="0"/>
                  <a:t> </a:t>
                </a:r>
                <a:r>
                  <a:rPr lang="en-US" sz="2400" kern="0" dirty="0"/>
                  <a:t>from some data, we can write down the Residual Sum of Squares: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0" smtClean="0">
                          <a:latin typeface="Cambria Math"/>
                        </a:rPr>
                        <m:t>RSS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b="0" i="1" kern="0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kern="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kern="0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or symbolically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kern="0" smtClean="0">
                        <a:latin typeface="Cambria Math"/>
                      </a:rPr>
                      <m:t>RSS</m:t>
                    </m:r>
                    <m:d>
                      <m:dPr>
                        <m:ctrlPr>
                          <a:rPr lang="en-US" sz="24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  <m:r>
                      <a:rPr lang="en-US" sz="2400" b="0" i="1" kern="0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24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kern="0" baseline="0">
                                <a:latin typeface="Cambria Math"/>
                              </a:rPr>
                              <m:t>𝐲</m:t>
                            </m:r>
                            <m:r>
                              <a:rPr lang="en-US" sz="2400" i="1" kern="0">
                                <a:latin typeface="Cambria Math"/>
                              </a:rPr>
                              <m:t> − </m:t>
                            </m:r>
                            <m:r>
                              <a:rPr lang="en-US" sz="2400" b="1" i="0" kern="0" baseline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  <m:r>
                              <a:rPr lang="en-US" sz="2400" i="1" ker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400" b="0" i="1" kern="0" smtClea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kern="0">
                            <a:latin typeface="Cambria Math"/>
                          </a:rPr>
                          <m:t>𝐲</m:t>
                        </m:r>
                        <m:r>
                          <a:rPr lang="en-US" sz="2400" i="1" kern="0">
                            <a:latin typeface="Cambria Math"/>
                          </a:rPr>
                          <m:t> − </m:t>
                        </m:r>
                        <m:r>
                          <a:rPr lang="en-US" sz="2400" b="1" i="0" kern="0">
                            <a:latin typeface="Cambria Math"/>
                            <a:ea typeface="Cambria Math"/>
                          </a:rPr>
                          <m:t>𝐗</m:t>
                        </m:r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kern="0" dirty="0"/>
                  <a:t>. To minimize it, take the derivative </a:t>
                </a:r>
                <a:r>
                  <a:rPr lang="en-US" sz="2400" kern="0" dirty="0" err="1"/>
                  <a:t>wrt</a:t>
                </a:r>
                <a:r>
                  <a:rPr lang="en-US" sz="2400" kern="0" dirty="0"/>
                  <a:t> </a:t>
                </a: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2400" kern="0" dirty="0"/>
                  <a:t> which gives: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b="0" i="1" kern="0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kern="0" smtClean="0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sz="2400" b="0" i="1" kern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1" kern="0">
                        <a:latin typeface="Cambria Math"/>
                      </a:rPr>
                      <m:t>𝐗</m:t>
                    </m:r>
                  </m:oMath>
                </a14:m>
                <a:r>
                  <a:rPr lang="en-US" sz="2400" kern="0" dirty="0"/>
                  <a:t> is non-singular, the unique solution is:</a:t>
                </a:r>
              </a:p>
              <a:p>
                <a:pPr marL="342900" lvl="0" indent="-342900" algn="ctr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b="0" i="1" kern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acc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kern="0">
                                      <a:latin typeface="Cambria Math"/>
                                      <a:ea typeface="Cambria Math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kern="0">
                                  <a:latin typeface="Cambria Math"/>
                                  <a:ea typeface="Cambria Math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1" kern="0">
                          <a:latin typeface="Cambria Math"/>
                          <a:ea typeface="Cambria Math"/>
                        </a:rPr>
                        <m:t>𝐲</m:t>
                      </m:r>
                    </m:oMath>
                  </m:oMathPara>
                </a14:m>
                <a:endParaRPr lang="en-US" sz="2400" b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marR="0" lvl="0" indent="-342900" algn="l" defTabSz="914400" rtl="0" eaLnBrk="0" fontAlgn="base" latinLnBrk="0" hangingPunct="0"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400" b="0" i="1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3000"/>
                <a:ext cx="8382000" cy="4906963"/>
              </a:xfrm>
              <a:prstGeom prst="rect">
                <a:avLst/>
              </a:prstGeom>
              <a:blipFill rotWithShape="1">
                <a:blip r:embed="rId1"/>
                <a:stretch>
                  <a:fillRect l="-1164" t="-6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8229600" cy="101498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Iterative Regression Solutions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295400"/>
                <a:ext cx="8382000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 exact method requires us to invert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b="1" kern="0">
                                    <a:latin typeface="Cambria Math"/>
                                    <a:ea typeface="Cambria Math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2400" i="1" ker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kern="0">
                                <a:latin typeface="Cambria Math"/>
                                <a:ea typeface="Cambria Math"/>
                              </a:rPr>
                              <m:t>𝐗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kern="0" dirty="0"/>
                  <a:t> whose size is </a:t>
                </a:r>
                <a:r>
                  <a:rPr lang="en-US" sz="2400" kern="0" dirty="0" err="1"/>
                  <a:t>nfeatures</a:t>
                </a:r>
                <a:r>
                  <a:rPr lang="en-US" sz="2400" kern="0" dirty="0"/>
                  <a:t> x </a:t>
                </a:r>
                <a:r>
                  <a:rPr lang="en-US" sz="2400" kern="0" dirty="0" err="1"/>
                  <a:t>nfeatures</a:t>
                </a:r>
                <a:r>
                  <a:rPr lang="en-US" sz="2400" kern="0" dirty="0"/>
                  <a:t>. This will often be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too big</a:t>
                </a:r>
                <a:r>
                  <a:rPr lang="en-US" sz="2400" kern="0" dirty="0"/>
                  <a:t>. 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There are many gradient-based methods which reduce the RSS error by taking the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derivative </a:t>
                </a:r>
                <a:r>
                  <a:rPr lang="en-US" sz="2400" b="1" kern="0" dirty="0" err="1">
                    <a:solidFill>
                      <a:srgbClr val="C00000"/>
                    </a:solidFill>
                  </a:rPr>
                  <a:t>wrt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endParaRPr lang="en-US" sz="2400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0">
                          <a:latin typeface="Cambria Math"/>
                        </a:rPr>
                        <m:t>RSS</m:t>
                      </m:r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sz="2400" i="1" ker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 − </m:t>
                                  </m:r>
                                  <m:r>
                                    <a:rPr lang="en-US" sz="2400" i="1" ker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which was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 = </m:t>
                      </m:r>
                      <m:sSup>
                        <m:sSup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kern="0">
                              <a:latin typeface="Cambria Math"/>
                            </a:rPr>
                            <m:t>𝐗</m:t>
                          </m:r>
                        </m:e>
                        <m:sup>
                          <m:r>
                            <a:rPr lang="en-US" sz="2400" i="1" ker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kern="0">
                              <a:latin typeface="Cambria Math"/>
                            </a:rPr>
                            <m:t>𝐲</m:t>
                          </m:r>
                          <m:r>
                            <a:rPr lang="en-US" sz="2400" i="1" kern="0">
                              <a:latin typeface="Cambria Math"/>
                            </a:rPr>
                            <m:t> − </m:t>
                          </m:r>
                          <m:r>
                            <a:rPr lang="en-US" sz="2400" b="1" kern="0">
                              <a:latin typeface="Cambria Math"/>
                              <a:ea typeface="Cambria Math"/>
                            </a:rPr>
                            <m:t>𝐗</m:t>
                          </m:r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marR="0" lvl="0" indent="-342900" algn="l" defTabSz="914400" rtl="0" eaLnBrk="0" fontAlgn="base" latinLnBrk="0" hangingPunct="0"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400" b="0" i="1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295400"/>
                <a:ext cx="8382000" cy="4754563"/>
              </a:xfrm>
              <a:prstGeom prst="rect">
                <a:avLst/>
              </a:prstGeom>
              <a:blipFill rotWithShape="1">
                <a:blip r:embed="rId1"/>
                <a:stretch>
                  <a:fillRect l="-1164" t="-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8229600" cy="101498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Stochastic 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295400"/>
                <a:ext cx="8382000" cy="4754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 very important set of iterative algorithms use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stochastic gradient</a:t>
                </a:r>
                <a:r>
                  <a:rPr lang="en-US" sz="2400" kern="0" dirty="0"/>
                  <a:t> updates.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They use a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small subset or mini-batch </a:t>
                </a:r>
                <a:r>
                  <a:rPr lang="en-US" sz="2400" b="1" kern="0" dirty="0"/>
                  <a:t>X</a:t>
                </a:r>
                <a:r>
                  <a:rPr lang="en-US" sz="2400" kern="0" dirty="0"/>
                  <a:t> of the data, and use it to compute a gradient which is added to the model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 ker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kern="0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 ker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0" i="1" kern="0" smtClean="0">
                          <a:latin typeface="Cambria Math"/>
                          <a:ea typeface="Cambria Math"/>
                        </a:rPr>
                        <m:t>𝛻</m:t>
                      </m:r>
                    </m:oMath>
                  </m:oMathPara>
                </a14:m>
                <a:endParaRPr lang="en-US" sz="2400" i="1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Where </a:t>
                </a:r>
                <a14:m>
                  <m:oMath xmlns:m="http://schemas.openxmlformats.org/officeDocument/2006/math">
                    <m:r>
                      <a:rPr lang="en-US" sz="2400" i="1" ker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400" i="1" ker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kern="0" dirty="0"/>
                  <a:t>is called the </a:t>
                </a:r>
                <a:r>
                  <a:rPr lang="en-US" sz="2400" b="1" kern="0" dirty="0">
                    <a:solidFill>
                      <a:schemeClr val="tx2"/>
                    </a:solidFill>
                  </a:rPr>
                  <a:t>learning rate</a:t>
                </a:r>
                <a:r>
                  <a:rPr lang="en-US" sz="2400" kern="0" dirty="0"/>
                  <a:t>. 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These updates happen </a:t>
                </a:r>
                <a:r>
                  <a:rPr lang="en-US" sz="2400" b="1" kern="0" dirty="0">
                    <a:solidFill>
                      <a:srgbClr val="C00000"/>
                    </a:solidFill>
                  </a:rPr>
                  <a:t>many times </a:t>
                </a:r>
                <a:r>
                  <a:rPr lang="en-US" sz="2400" kern="0" dirty="0"/>
                  <a:t>in one pass over the dataset.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Its possible to compute high-quality models with very few passes, sometime with less than one pass over a large dataset. </a:t>
                </a:r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endParaRPr lang="en-US" sz="2400" kern="0" dirty="0"/>
              </a:p>
              <a:p>
                <a:pPr marL="342900" lvl="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endParaRPr lang="en-US" sz="2400" kern="0" dirty="0"/>
              </a:p>
              <a:p>
                <a:pPr marL="342900" lvl="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indent="-342900" eaLnBrk="0" hangingPunct="0">
                  <a:spcBef>
                    <a:spcPts val="1200"/>
                  </a:spcBef>
                  <a:defRPr/>
                </a:pPr>
                <a:endParaRPr lang="en-US" sz="2400" i="1" kern="0" dirty="0"/>
              </a:p>
              <a:p>
                <a:pPr marL="342900" marR="0" lvl="0" indent="-342900" algn="l" defTabSz="914400" rtl="0" eaLnBrk="0" fontAlgn="base" latinLnBrk="0" hangingPunct="0"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400" b="0" i="1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295400"/>
                <a:ext cx="8382000" cy="4754563"/>
              </a:xfrm>
              <a:prstGeom prst="rect">
                <a:avLst/>
              </a:prstGeom>
              <a:blipFill rotWithShape="1">
                <a:blip r:embed="rId1"/>
                <a:stretch>
                  <a:fillRect l="-1164" t="-1027" r="-800" b="-2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128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  <a:endParaRPr lang="en-US" dirty="0"/>
          </a:p>
        </p:txBody>
      </p:sp>
      <p:sp>
        <p:nvSpPr>
          <p:cNvPr id="5" name="Content Placeholder 1"/>
          <p:cNvSpPr txBox="1"/>
          <p:nvPr/>
        </p:nvSpPr>
        <p:spPr bwMode="auto">
          <a:xfrm>
            <a:off x="457200" y="1039528"/>
            <a:ext cx="8382000" cy="501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We can </a:t>
            </a:r>
            <a:r>
              <a:rPr lang="en-US" sz="2400" b="1" kern="0" dirty="0">
                <a:solidFill>
                  <a:srgbClr val="C00000"/>
                </a:solidFill>
              </a:rPr>
              <a:t>always</a:t>
            </a:r>
            <a:r>
              <a:rPr lang="en-US" sz="2400" kern="0" dirty="0"/>
              <a:t> fit a linear model to any dataset, but how do we know if there is a </a:t>
            </a:r>
            <a:r>
              <a:rPr lang="en-US" sz="2400" b="1" kern="0" dirty="0">
                <a:solidFill>
                  <a:srgbClr val="C00000"/>
                </a:solidFill>
              </a:rPr>
              <a:t>real linear relationship</a:t>
            </a:r>
            <a:r>
              <a:rPr lang="en-US" sz="2400" kern="0" dirty="0"/>
              <a:t>? </a:t>
            </a:r>
            <a:endParaRPr lang="en-US" sz="2400" kern="0" dirty="0"/>
          </a:p>
        </p:txBody>
      </p:sp>
      <p:pic>
        <p:nvPicPr>
          <p:cNvPr id="1028" name="Picture 4" descr="http://upload.wikimedia.org/wikipedia/commons/thumb/e/ec/Anscombe%27s_quartet_3.svg/1280px-Anscombe%27s_quartet_3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91" y="2098111"/>
            <a:ext cx="5600332" cy="40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Evening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284"/>
            <a:ext cx="8229600" cy="4892159"/>
          </a:xfrm>
        </p:spPr>
        <p:txBody>
          <a:bodyPr>
            <a:normAutofit/>
          </a:bodyPr>
          <a:lstStyle/>
          <a:p>
            <a:r>
              <a:rPr lang="en-US" dirty="0"/>
              <a:t>Three Basic Algorithms</a:t>
            </a:r>
            <a:endParaRPr lang="en-US" dirty="0"/>
          </a:p>
          <a:p>
            <a:pPr lvl="1"/>
            <a:r>
              <a:rPr lang="en-US" dirty="0" err="1"/>
              <a:t>kNN</a:t>
            </a:r>
            <a:endParaRPr lang="en-US" dirty="0"/>
          </a:p>
          <a:p>
            <a:pPr lvl="1"/>
            <a:r>
              <a:rPr lang="en-US" dirty="0"/>
              <a:t>Linear Regression</a:t>
            </a:r>
            <a:endParaRPr lang="en-US" dirty="0"/>
          </a:p>
          <a:p>
            <a:pPr lvl="1"/>
            <a:r>
              <a:rPr lang="en-US" dirty="0"/>
              <a:t>K-Means</a:t>
            </a:r>
            <a:endParaRPr lang="en-US" dirty="0"/>
          </a:p>
          <a:p>
            <a:r>
              <a:rPr lang="en-US" dirty="0"/>
              <a:t>Training Issues</a:t>
            </a:r>
            <a:endParaRPr lang="en-US" dirty="0"/>
          </a:p>
          <a:p>
            <a:pPr lvl="1"/>
            <a:r>
              <a:rPr lang="en-US" dirty="0"/>
              <a:t>Measuring model quality</a:t>
            </a:r>
            <a:endParaRPr lang="en-US" dirty="0"/>
          </a:p>
          <a:p>
            <a:pPr lvl="1"/>
            <a:r>
              <a:rPr lang="en-US" dirty="0"/>
              <a:t>Over-fitting</a:t>
            </a:r>
            <a:endParaRPr lang="en-US" dirty="0"/>
          </a:p>
          <a:p>
            <a:pPr lvl="1"/>
            <a:r>
              <a:rPr lang="en-US" dirty="0"/>
              <a:t>Cross-validation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128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039528"/>
                <a:ext cx="8382000" cy="52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Approach: </a:t>
                </a:r>
                <a:r>
                  <a:rPr lang="en-US" sz="2400" kern="0" dirty="0"/>
                  <a:t>Use a hypothesis test. The null hypothesis is that there is no linear relationship (</a:t>
                </a:r>
                <a:r>
                  <a:rPr lang="el-GR" sz="2400" kern="0" dirty="0"/>
                  <a:t>β</a:t>
                </a:r>
                <a:r>
                  <a:rPr lang="en-US" sz="2400" kern="0" dirty="0"/>
                  <a:t> = 0).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Statistic: </a:t>
                </a:r>
                <a:r>
                  <a:rPr lang="en-US" sz="2400" kern="0" dirty="0"/>
                  <a:t>Some value which should be small under the null hypothesis, and large if the alternate hypothesis is true. 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b="1" kern="0" dirty="0">
                    <a:solidFill>
                      <a:srgbClr val="0070C0"/>
                    </a:solidFill>
                  </a:rPr>
                  <a:t>R-squared: </a:t>
                </a:r>
                <a:r>
                  <a:rPr lang="en-US" sz="2400" kern="0" dirty="0"/>
                  <a:t>a suitable statistic.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i="1" ker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latin typeface="Cambria Math"/>
                      </a:rPr>
                      <m:t>X</m:t>
                    </m:r>
                    <m:r>
                      <a:rPr lang="en-US" sz="2400" i="1" ker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kern="0" dirty="0"/>
                  <a:t> be a predicted value,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kern="0" dirty="0"/>
                  <a:t> be the sample mean. Then the R-squared statistic is</a:t>
                </a:r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kern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kern="0" smtClea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kern="0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kern="0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kern="0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kern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kern="0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kern="0" dirty="0"/>
              </a:p>
              <a:p>
                <a:pPr marL="342900" indent="-342900" eaLnBrk="0" hangingPunct="0">
                  <a:spcBef>
                    <a:spcPts val="1200"/>
                  </a:spcBef>
                  <a:spcAft>
                    <a:spcPts val="1200"/>
                  </a:spcAft>
                  <a:defRPr/>
                </a:pPr>
                <a:r>
                  <a:rPr lang="en-US" sz="2400" kern="0" dirty="0"/>
                  <a:t>And can be described as the fraction of the total variance not explained by the model.</a:t>
                </a:r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039528"/>
                <a:ext cx="8382000" cy="5255394"/>
              </a:xfrm>
              <a:prstGeom prst="rect">
                <a:avLst/>
              </a:prstGeom>
              <a:blipFill rotWithShape="1">
                <a:blip r:embed="rId1"/>
                <a:stretch>
                  <a:fillRect l="-1164" t="-928" r="-1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"/>
            <a:ext cx="8229600" cy="892743"/>
          </a:xfrm>
        </p:spPr>
        <p:txBody>
          <a:bodyPr/>
          <a:lstStyle/>
          <a:p>
            <a:pPr eaLnBrk="1" hangingPunct="1"/>
            <a:r>
              <a:rPr lang="en-US" dirty="0"/>
              <a:t>R-squared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457200" y="1174282"/>
                <a:ext cx="8382000" cy="4875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0" tIns="45715" rIns="91430" bIns="45715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0" hangingPunct="0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ker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8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 kern="0">
                          <a:latin typeface="Cambria Math"/>
                        </a:rPr>
                        <m:t>=1− </m:t>
                      </m:r>
                      <m:f>
                        <m:fPr>
                          <m:ctrlPr>
                            <a:rPr lang="en-US" sz="2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ker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ker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 ker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kern="0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 ker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kern="0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74282"/>
                <a:ext cx="8382000" cy="487568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2050" name="Picture 2" descr="http://upload.wikimedia.org/wikipedia/commons/thumb/3/3a/Linear_regression.svg/400px-Linear_regres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2" y="2422988"/>
            <a:ext cx="5495417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4888" y="552674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474976" y="237951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658558" y="4153417"/>
            <a:ext cx="5269224" cy="0"/>
          </a:xfrm>
          <a:prstGeom prst="line">
            <a:avLst/>
          </a:prstGeom>
          <a:ln>
            <a:solidFill>
              <a:srgbClr val="3E943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974946" y="2766172"/>
                <a:ext cx="13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46" y="2766172"/>
                <a:ext cx="134088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818" t="-10526" r="-2909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040879" y="3922584"/>
                <a:ext cx="13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kern="0" dirty="0"/>
                  <a:t>Line 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79" y="3922584"/>
                <a:ext cx="13408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818" t="-10526" r="-2454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6208295" y="2997004"/>
            <a:ext cx="0" cy="3113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51595" y="3227838"/>
            <a:ext cx="0" cy="9255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6266045" y="1482292"/>
            <a:ext cx="533890" cy="1636294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-1" fmla="*/ 0 w 497840"/>
              <a:gd name="connsiteY0-2" fmla="*/ 0 h 1491915"/>
              <a:gd name="connsiteX1-3" fmla="*/ 385010 w 497840"/>
              <a:gd name="connsiteY1-4" fmla="*/ 423511 h 1491915"/>
              <a:gd name="connsiteX2-5" fmla="*/ 481263 w 497840"/>
              <a:gd name="connsiteY2-6" fmla="*/ 981776 h 1491915"/>
              <a:gd name="connsiteX3-7" fmla="*/ 96252 w 497840"/>
              <a:gd name="connsiteY3-8" fmla="*/ 1491915 h 1491915"/>
              <a:gd name="connsiteX0-9" fmla="*/ 125129 w 638637"/>
              <a:gd name="connsiteY0-10" fmla="*/ 0 h 1636294"/>
              <a:gd name="connsiteX1-11" fmla="*/ 510139 w 638637"/>
              <a:gd name="connsiteY1-12" fmla="*/ 423511 h 1636294"/>
              <a:gd name="connsiteX2-13" fmla="*/ 606392 w 638637"/>
              <a:gd name="connsiteY2-14" fmla="*/ 981776 h 1636294"/>
              <a:gd name="connsiteX3-15" fmla="*/ 0 w 638637"/>
              <a:gd name="connsiteY3-16" fmla="*/ 1636294 h 1636294"/>
              <a:gd name="connsiteX0-17" fmla="*/ 125129 w 550515"/>
              <a:gd name="connsiteY0-18" fmla="*/ 0 h 1636294"/>
              <a:gd name="connsiteX1-19" fmla="*/ 510139 w 550515"/>
              <a:gd name="connsiteY1-20" fmla="*/ 423511 h 1636294"/>
              <a:gd name="connsiteX2-21" fmla="*/ 481264 w 550515"/>
              <a:gd name="connsiteY2-22" fmla="*/ 981776 h 1636294"/>
              <a:gd name="connsiteX3-23" fmla="*/ 0 w 550515"/>
              <a:gd name="connsiteY3-24" fmla="*/ 1636294 h 1636294"/>
              <a:gd name="connsiteX0-25" fmla="*/ 125129 w 544559"/>
              <a:gd name="connsiteY0-26" fmla="*/ 0 h 1636294"/>
              <a:gd name="connsiteX1-27" fmla="*/ 510139 w 544559"/>
              <a:gd name="connsiteY1-28" fmla="*/ 423511 h 1636294"/>
              <a:gd name="connsiteX2-29" fmla="*/ 481264 w 544559"/>
              <a:gd name="connsiteY2-30" fmla="*/ 981776 h 1636294"/>
              <a:gd name="connsiteX3-31" fmla="*/ 0 w 544559"/>
              <a:gd name="connsiteY3-32" fmla="*/ 1636294 h 1636294"/>
              <a:gd name="connsiteX0-33" fmla="*/ 125129 w 533890"/>
              <a:gd name="connsiteY0-34" fmla="*/ 0 h 1636294"/>
              <a:gd name="connsiteX1-35" fmla="*/ 481263 w 533890"/>
              <a:gd name="connsiteY1-36" fmla="*/ 442761 h 1636294"/>
              <a:gd name="connsiteX2-37" fmla="*/ 481264 w 533890"/>
              <a:gd name="connsiteY2-38" fmla="*/ 981776 h 1636294"/>
              <a:gd name="connsiteX3-39" fmla="*/ 0 w 533890"/>
              <a:gd name="connsiteY3-40" fmla="*/ 1636294 h 163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3890" h="1636294">
                <a:moveTo>
                  <a:pt x="125129" y="0"/>
                </a:moveTo>
                <a:cubicBezTo>
                  <a:pt x="277528" y="129941"/>
                  <a:pt x="421907" y="279132"/>
                  <a:pt x="481263" y="442761"/>
                </a:cubicBezTo>
                <a:cubicBezTo>
                  <a:pt x="540619" y="606390"/>
                  <a:pt x="561475" y="782854"/>
                  <a:pt x="481264" y="981776"/>
                </a:cubicBezTo>
                <a:cubicBezTo>
                  <a:pt x="401053" y="1180698"/>
                  <a:pt x="140368" y="1490310"/>
                  <a:pt x="0" y="1636294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4350060" y="2023761"/>
            <a:ext cx="2158553" cy="1687979"/>
          </a:xfrm>
          <a:custGeom>
            <a:avLst/>
            <a:gdLst>
              <a:gd name="connsiteX0" fmla="*/ 0 w 493238"/>
              <a:gd name="connsiteY0" fmla="*/ 0 h 1443789"/>
              <a:gd name="connsiteX1" fmla="*/ 385010 w 493238"/>
              <a:gd name="connsiteY1" fmla="*/ 423511 h 1443789"/>
              <a:gd name="connsiteX2" fmla="*/ 481263 w 493238"/>
              <a:gd name="connsiteY2" fmla="*/ 981776 h 1443789"/>
              <a:gd name="connsiteX3" fmla="*/ 163629 w 493238"/>
              <a:gd name="connsiteY3" fmla="*/ 1443789 h 1443789"/>
              <a:gd name="connsiteX0-1" fmla="*/ 0 w 497840"/>
              <a:gd name="connsiteY0-2" fmla="*/ 0 h 1491915"/>
              <a:gd name="connsiteX1-3" fmla="*/ 385010 w 497840"/>
              <a:gd name="connsiteY1-4" fmla="*/ 423511 h 1491915"/>
              <a:gd name="connsiteX2-5" fmla="*/ 481263 w 497840"/>
              <a:gd name="connsiteY2-6" fmla="*/ 981776 h 1491915"/>
              <a:gd name="connsiteX3-7" fmla="*/ 96252 w 497840"/>
              <a:gd name="connsiteY3-8" fmla="*/ 1491915 h 1491915"/>
              <a:gd name="connsiteX0-9" fmla="*/ 538861 w 1082435"/>
              <a:gd name="connsiteY0-10" fmla="*/ 0 h 1656372"/>
              <a:gd name="connsiteX1-11" fmla="*/ 923871 w 1082435"/>
              <a:gd name="connsiteY1-12" fmla="*/ 423511 h 1656372"/>
              <a:gd name="connsiteX2-13" fmla="*/ 1020124 w 1082435"/>
              <a:gd name="connsiteY2-14" fmla="*/ 981776 h 1656372"/>
              <a:gd name="connsiteX3-15" fmla="*/ 0 w 1082435"/>
              <a:gd name="connsiteY3-16" fmla="*/ 1656372 h 1656372"/>
              <a:gd name="connsiteX0-17" fmla="*/ 538861 w 1082435"/>
              <a:gd name="connsiteY0-18" fmla="*/ 0 h 1656372"/>
              <a:gd name="connsiteX1-19" fmla="*/ 923871 w 1082435"/>
              <a:gd name="connsiteY1-20" fmla="*/ 423511 h 1656372"/>
              <a:gd name="connsiteX2-21" fmla="*/ 1020124 w 1082435"/>
              <a:gd name="connsiteY2-22" fmla="*/ 981776 h 1656372"/>
              <a:gd name="connsiteX3-23" fmla="*/ 0 w 1082435"/>
              <a:gd name="connsiteY3-24" fmla="*/ 1656372 h 1656372"/>
              <a:gd name="connsiteX0-25" fmla="*/ 531300 w 1074321"/>
              <a:gd name="connsiteY0-26" fmla="*/ 0 h 1541751"/>
              <a:gd name="connsiteX1-27" fmla="*/ 916310 w 1074321"/>
              <a:gd name="connsiteY1-28" fmla="*/ 423511 h 1541751"/>
              <a:gd name="connsiteX2-29" fmla="*/ 1012563 w 1074321"/>
              <a:gd name="connsiteY2-30" fmla="*/ 981776 h 1541751"/>
              <a:gd name="connsiteX3-31" fmla="*/ 0 w 1074321"/>
              <a:gd name="connsiteY3-32" fmla="*/ 1541751 h 1541751"/>
              <a:gd name="connsiteX0-33" fmla="*/ 531300 w 966792"/>
              <a:gd name="connsiteY0-34" fmla="*/ 0 h 1541751"/>
              <a:gd name="connsiteX1-35" fmla="*/ 916310 w 966792"/>
              <a:gd name="connsiteY1-36" fmla="*/ 423511 h 1541751"/>
              <a:gd name="connsiteX2-37" fmla="*/ 861345 w 966792"/>
              <a:gd name="connsiteY2-38" fmla="*/ 936924 h 1541751"/>
              <a:gd name="connsiteX3-39" fmla="*/ 0 w 966792"/>
              <a:gd name="connsiteY3-40" fmla="*/ 1541751 h 1541751"/>
              <a:gd name="connsiteX0-41" fmla="*/ 531300 w 956356"/>
              <a:gd name="connsiteY0-42" fmla="*/ 0 h 1541751"/>
              <a:gd name="connsiteX1-43" fmla="*/ 916310 w 956356"/>
              <a:gd name="connsiteY1-44" fmla="*/ 423511 h 1541751"/>
              <a:gd name="connsiteX2-45" fmla="*/ 861345 w 956356"/>
              <a:gd name="connsiteY2-46" fmla="*/ 936924 h 1541751"/>
              <a:gd name="connsiteX3-47" fmla="*/ 0 w 956356"/>
              <a:gd name="connsiteY3-48" fmla="*/ 1541751 h 1541751"/>
              <a:gd name="connsiteX0-49" fmla="*/ 1582260 w 2089199"/>
              <a:gd name="connsiteY0-50" fmla="*/ 0 h 952029"/>
              <a:gd name="connsiteX1-51" fmla="*/ 1967270 w 2089199"/>
              <a:gd name="connsiteY1-52" fmla="*/ 423511 h 952029"/>
              <a:gd name="connsiteX2-53" fmla="*/ 1912305 w 2089199"/>
              <a:gd name="connsiteY2-54" fmla="*/ 936924 h 952029"/>
              <a:gd name="connsiteX3-55" fmla="*/ 0 w 2089199"/>
              <a:gd name="connsiteY3-56" fmla="*/ 873959 h 952029"/>
              <a:gd name="connsiteX0-57" fmla="*/ 1582260 w 2089200"/>
              <a:gd name="connsiteY0-58" fmla="*/ 0 h 956308"/>
              <a:gd name="connsiteX1-59" fmla="*/ 1967270 w 2089200"/>
              <a:gd name="connsiteY1-60" fmla="*/ 423511 h 956308"/>
              <a:gd name="connsiteX2-61" fmla="*/ 1912305 w 2089200"/>
              <a:gd name="connsiteY2-62" fmla="*/ 936924 h 956308"/>
              <a:gd name="connsiteX3-63" fmla="*/ 0 w 2089200"/>
              <a:gd name="connsiteY3-64" fmla="*/ 873959 h 956308"/>
              <a:gd name="connsiteX0-65" fmla="*/ 1582260 w 1973037"/>
              <a:gd name="connsiteY0-66" fmla="*/ 0 h 873959"/>
              <a:gd name="connsiteX1-67" fmla="*/ 1967270 w 1973037"/>
              <a:gd name="connsiteY1-68" fmla="*/ 423511 h 873959"/>
              <a:gd name="connsiteX2-69" fmla="*/ 1284753 w 1973037"/>
              <a:gd name="connsiteY2-70" fmla="*/ 627945 h 873959"/>
              <a:gd name="connsiteX3-71" fmla="*/ 0 w 1973037"/>
              <a:gd name="connsiteY3-72" fmla="*/ 873959 h 873959"/>
              <a:gd name="connsiteX0-73" fmla="*/ 1582260 w 1688085"/>
              <a:gd name="connsiteY0-74" fmla="*/ 0 h 873959"/>
              <a:gd name="connsiteX1-75" fmla="*/ 1642152 w 1688085"/>
              <a:gd name="connsiteY1-76" fmla="*/ 393610 h 873959"/>
              <a:gd name="connsiteX2-77" fmla="*/ 1284753 w 1688085"/>
              <a:gd name="connsiteY2-78" fmla="*/ 627945 h 873959"/>
              <a:gd name="connsiteX3-79" fmla="*/ 0 w 1688085"/>
              <a:gd name="connsiteY3-80" fmla="*/ 873959 h 873959"/>
              <a:gd name="connsiteX0-81" fmla="*/ 1582260 w 1695593"/>
              <a:gd name="connsiteY0-82" fmla="*/ 0 h 873959"/>
              <a:gd name="connsiteX1-83" fmla="*/ 1642152 w 1695593"/>
              <a:gd name="connsiteY1-84" fmla="*/ 393610 h 873959"/>
              <a:gd name="connsiteX2-85" fmla="*/ 1171340 w 1695593"/>
              <a:gd name="connsiteY2-86" fmla="*/ 682764 h 873959"/>
              <a:gd name="connsiteX3-87" fmla="*/ 0 w 1695593"/>
              <a:gd name="connsiteY3-88" fmla="*/ 873959 h 8739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95593" h="873959">
                <a:moveTo>
                  <a:pt x="1582260" y="0"/>
                </a:moveTo>
                <a:cubicBezTo>
                  <a:pt x="1734659" y="129941"/>
                  <a:pt x="1710639" y="279816"/>
                  <a:pt x="1642152" y="393610"/>
                </a:cubicBezTo>
                <a:cubicBezTo>
                  <a:pt x="1573665" y="507404"/>
                  <a:pt x="1445032" y="602706"/>
                  <a:pt x="1171340" y="682764"/>
                </a:cubicBezTo>
                <a:cubicBezTo>
                  <a:pt x="897648" y="762822"/>
                  <a:pt x="284025" y="842596"/>
                  <a:pt x="0" y="873959"/>
                </a:cubicBezTo>
              </a:path>
            </a:pathLst>
          </a:custGeom>
          <a:noFill/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35809" y="943449"/>
            <a:ext cx="218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Small if good fit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128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-values and P-values</a:t>
            </a:r>
            <a:endParaRPr lang="en-US" dirty="0"/>
          </a:p>
        </p:txBody>
      </p:sp>
      <p:sp>
        <p:nvSpPr>
          <p:cNvPr id="5" name="Content Placeholder 1"/>
          <p:cNvSpPr txBox="1"/>
          <p:nvPr/>
        </p:nvSpPr>
        <p:spPr bwMode="auto">
          <a:xfrm>
            <a:off x="457200" y="1155032"/>
            <a:ext cx="8382000" cy="513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b="1" kern="0" dirty="0">
                <a:solidFill>
                  <a:srgbClr val="0070C0"/>
                </a:solidFill>
              </a:rPr>
              <a:t>Statistic:</a:t>
            </a:r>
            <a:r>
              <a:rPr lang="en-US" sz="2400" kern="0" dirty="0"/>
              <a:t> From R-squared we can derive another statistic (using degrees of freedom) that has a standard distribution called an </a:t>
            </a:r>
            <a:r>
              <a:rPr lang="en-US" sz="2400" b="1" kern="0" dirty="0">
                <a:solidFill>
                  <a:srgbClr val="C00000"/>
                </a:solidFill>
              </a:rPr>
              <a:t>F-distribution</a:t>
            </a:r>
            <a:r>
              <a:rPr lang="en-US" sz="2400" kern="0" dirty="0"/>
              <a:t>. </a:t>
            </a:r>
            <a:endParaRPr lang="en-US" sz="2400" kern="0" dirty="0"/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From the CDF for the F-distribution, we can derive a </a:t>
            </a:r>
            <a:r>
              <a:rPr lang="en-US" sz="2400" b="1" kern="0" dirty="0">
                <a:solidFill>
                  <a:srgbClr val="0070C0"/>
                </a:solidFill>
              </a:rPr>
              <a:t>P-value</a:t>
            </a:r>
            <a:r>
              <a:rPr lang="en-US" sz="2400" kern="0" dirty="0"/>
              <a:t> for the data. </a:t>
            </a:r>
            <a:endParaRPr lang="en-US" sz="2400" kern="0" dirty="0"/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The P-value is, as usual, the probability of observing the data under the null hypothesis of no linear relationship. </a:t>
            </a:r>
            <a:endParaRPr lang="en-US" sz="2400" kern="0" dirty="0"/>
          </a:p>
          <a:p>
            <a:pPr marL="342900" indent="-342900" eaLnBrk="0" hangingPunct="0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kern="0" dirty="0"/>
              <a:t>If </a:t>
            </a:r>
            <a:r>
              <a:rPr lang="en-US" sz="2400" b="1" kern="0" dirty="0">
                <a:solidFill>
                  <a:srgbClr val="C00000"/>
                </a:solidFill>
              </a:rPr>
              <a:t>p is small</a:t>
            </a:r>
            <a:r>
              <a:rPr lang="en-US" sz="2400" kern="0" dirty="0"/>
              <a:t>, say less than 0.05, we conclude that </a:t>
            </a:r>
            <a:r>
              <a:rPr lang="en-US" sz="2400" b="1" kern="0" dirty="0">
                <a:solidFill>
                  <a:srgbClr val="C00000"/>
                </a:solidFill>
              </a:rPr>
              <a:t>there is a linear relationship</a:t>
            </a:r>
            <a:r>
              <a:rPr lang="en-US" sz="2400" kern="0" dirty="0"/>
              <a:t>. 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54004"/>
            <a:ext cx="8229600" cy="10876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Clustering –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/>
              <a:t>Clustering has one or more goals: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C00000"/>
                </a:solidFill>
              </a:rPr>
              <a:t>Segment</a:t>
            </a:r>
            <a:r>
              <a:rPr lang="en-US" sz="2800" dirty="0"/>
              <a:t> a large set of cases into small subsets that can be treated similarly - </a:t>
            </a:r>
            <a:r>
              <a:rPr lang="en-US" sz="2800" dirty="0">
                <a:solidFill>
                  <a:srgbClr val="C00000"/>
                </a:solidFill>
              </a:rPr>
              <a:t>segmentation</a:t>
            </a:r>
            <a:endParaRPr lang="en-US" sz="2800" dirty="0">
              <a:solidFill>
                <a:srgbClr val="C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/>
              <a:t>Generate a </a:t>
            </a:r>
            <a:r>
              <a:rPr lang="en-US" sz="2800" dirty="0">
                <a:solidFill>
                  <a:srgbClr val="C00000"/>
                </a:solidFill>
              </a:rPr>
              <a:t>more compact description </a:t>
            </a:r>
            <a:r>
              <a:rPr lang="en-US" sz="2800" dirty="0"/>
              <a:t>of a dataset - </a:t>
            </a:r>
            <a:r>
              <a:rPr lang="en-US" sz="2800" dirty="0">
                <a:solidFill>
                  <a:srgbClr val="C00000"/>
                </a:solidFill>
              </a:rPr>
              <a:t>compression</a:t>
            </a:r>
            <a:endParaRPr lang="en-US" sz="2800" dirty="0">
              <a:solidFill>
                <a:srgbClr val="C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/>
              <a:t>Model an </a:t>
            </a:r>
            <a:r>
              <a:rPr lang="en-US" sz="2800" dirty="0">
                <a:solidFill>
                  <a:srgbClr val="C00000"/>
                </a:solidFill>
              </a:rPr>
              <a:t>underlying process </a:t>
            </a:r>
            <a:r>
              <a:rPr lang="en-US" sz="2800" dirty="0"/>
              <a:t>that generates the data as a mixture of different, localized processes – </a:t>
            </a:r>
            <a:r>
              <a:rPr lang="en-US" sz="2800" dirty="0">
                <a:solidFill>
                  <a:srgbClr val="C00000"/>
                </a:solidFill>
              </a:rPr>
              <a:t>representation</a:t>
            </a:r>
            <a:endParaRPr lang="en-US" sz="2800" dirty="0">
              <a:solidFill>
                <a:srgbClr val="C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54004"/>
            <a:ext cx="8229600" cy="10876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Clustering –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/>
              <a:t>Examples: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C00000"/>
                </a:solidFill>
              </a:rPr>
              <a:t>Segment:</a:t>
            </a:r>
            <a:r>
              <a:rPr lang="en-US" sz="2800" dirty="0"/>
              <a:t> image segmentation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C00000"/>
                </a:solidFill>
              </a:rPr>
              <a:t>Compression: </a:t>
            </a:r>
            <a:r>
              <a:rPr lang="en-US" sz="2800" dirty="0"/>
              <a:t>Cluster-based </a:t>
            </a:r>
            <a:r>
              <a:rPr lang="en-US" sz="2800" dirty="0" err="1"/>
              <a:t>kNN</a:t>
            </a:r>
            <a:r>
              <a:rPr lang="en-US" sz="2800" dirty="0"/>
              <a:t>, e.g. handwritten digit recognition.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C00000"/>
                </a:solidFill>
              </a:rPr>
              <a:t>Underlying process: </a:t>
            </a:r>
            <a:r>
              <a:rPr lang="en-US" sz="2800" dirty="0"/>
              <a:t>Accents of people at Berkeley (??) – because place of origin strongly influences the accent you have.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55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Stereotypical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528"/>
            <a:ext cx="8229600" cy="5437472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C00000"/>
                </a:solidFill>
              </a:rPr>
              <a:t>Note: </a:t>
            </a:r>
            <a:r>
              <a:rPr lang="en-US" sz="2400" dirty="0"/>
              <a:t>Points are samples plotted in feature space, e.g. 10,000-dimensional space for 100x100 images.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03" y="1400202"/>
            <a:ext cx="4883217" cy="52545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Model-based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 rtlCol="0">
            <a:normAutofit/>
          </a:bodyPr>
          <a:lstStyle/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0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599"/>
            <a:ext cx="5410200" cy="393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Model-based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 rtlCol="0">
            <a:normAutofit/>
          </a:bodyPr>
          <a:lstStyle/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0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53" y="1447800"/>
            <a:ext cx="4133850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96254"/>
            <a:ext cx="8229600" cy="9336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Netflix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43" y="2188255"/>
            <a:ext cx="5284271" cy="4111163"/>
          </a:xfrm>
        </p:spPr>
      </p:pic>
      <p:sp>
        <p:nvSpPr>
          <p:cNvPr id="4" name="Content Placeholder 2"/>
          <p:cNvSpPr txBox="1"/>
          <p:nvPr/>
        </p:nvSpPr>
        <p:spPr>
          <a:xfrm>
            <a:off x="457200" y="1029904"/>
            <a:ext cx="8229600" cy="544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More of a continuum than discrete clusters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Factor models, </a:t>
            </a:r>
            <a:r>
              <a:rPr lang="en-US" sz="2400" dirty="0" err="1"/>
              <a:t>kNN</a:t>
            </a:r>
            <a:r>
              <a:rPr lang="en-US" sz="2400" dirty="0"/>
              <a:t> do much better than discrete cluster models.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73256"/>
            <a:ext cx="8229600" cy="10202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“Cluster Bias”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Upshot:</a:t>
            </a:r>
            <a:endParaRPr lang="en-US" sz="2800" b="1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tx2"/>
                </a:solidFill>
              </a:rPr>
              <a:t>Clustering is used more than it should be</a:t>
            </a:r>
            <a:r>
              <a:rPr lang="en-US" sz="2800" dirty="0"/>
              <a:t>, because people assume an underlying domain has discrete classes in it.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This is especially true for characteristics of people, e.g. Myers-Briggs personality types like “ENTP”.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In reality the underlying data is usually </a:t>
            </a:r>
            <a:r>
              <a:rPr lang="en-US" sz="2800" b="1" dirty="0">
                <a:solidFill>
                  <a:srgbClr val="C00000"/>
                </a:solidFill>
              </a:rPr>
              <a:t>continuous</a:t>
            </a:r>
            <a:r>
              <a:rPr lang="en-US" sz="2800" dirty="0"/>
              <a:t>. 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Just as with Netflix, continuous models (dimension reduction, </a:t>
            </a:r>
            <a:r>
              <a:rPr lang="en-US" sz="2800" dirty="0" err="1"/>
              <a:t>kNN</a:t>
            </a:r>
            <a:r>
              <a:rPr lang="en-US" sz="2800" dirty="0"/>
              <a:t>) tend to do better. 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78408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408"/>
            <a:ext cx="8229600" cy="514775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Supervised: </a:t>
            </a:r>
            <a:r>
              <a:rPr lang="en-US" sz="2800" dirty="0"/>
              <a:t>We are given input samples (X) and output samples (y) of a function </a:t>
            </a:r>
            <a:r>
              <a:rPr lang="en-US" sz="2800" dirty="0">
                <a:solidFill>
                  <a:srgbClr val="0070C0"/>
                </a:solidFill>
              </a:rPr>
              <a:t>y = f(X)</a:t>
            </a:r>
            <a:r>
              <a:rPr lang="en-US" sz="2800" dirty="0"/>
              <a:t>. We would like to “learn” f, and evaluate it on new data. Types:</a:t>
            </a:r>
            <a:endParaRPr lang="en-US" sz="2800" dirty="0"/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Classification: </a:t>
            </a:r>
            <a:r>
              <a:rPr lang="en-US" sz="2400" dirty="0"/>
              <a:t>y is discrete (class labels).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Regression: </a:t>
            </a:r>
            <a:r>
              <a:rPr lang="en-US" sz="2400" dirty="0"/>
              <a:t>y is continuous, e.g. linear regression.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sz="2800" b="1" dirty="0">
                <a:solidFill>
                  <a:srgbClr val="C00000"/>
                </a:solidFill>
              </a:rPr>
              <a:t>Unsupervised: </a:t>
            </a:r>
            <a:r>
              <a:rPr lang="en-US" sz="2800" dirty="0"/>
              <a:t>Given only samples X of the data, we compute a function f such that y = f(X) is “simpler”.</a:t>
            </a:r>
            <a:endParaRPr lang="en-US" sz="2800" dirty="0"/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Clustering: </a:t>
            </a:r>
            <a:r>
              <a:rPr lang="en-US" sz="2400" dirty="0"/>
              <a:t>y is discrete</a:t>
            </a:r>
            <a:endParaRPr lang="en-US" sz="2400" dirty="0"/>
          </a:p>
          <a:p>
            <a:pPr lvl="1"/>
            <a:r>
              <a:rPr lang="en-US" sz="2400" dirty="0"/>
              <a:t>Y is continuous: </a:t>
            </a:r>
            <a:r>
              <a:rPr lang="en-US" sz="2400" b="1" dirty="0">
                <a:solidFill>
                  <a:srgbClr val="0070C0"/>
                </a:solidFill>
              </a:rPr>
              <a:t>Matrix factorization, </a:t>
            </a:r>
            <a:r>
              <a:rPr lang="en-US" sz="2400" b="1" dirty="0" err="1">
                <a:solidFill>
                  <a:srgbClr val="0070C0"/>
                </a:solidFill>
              </a:rPr>
              <a:t>Kalman</a:t>
            </a:r>
            <a:r>
              <a:rPr lang="en-US" sz="2400" b="1" dirty="0">
                <a:solidFill>
                  <a:srgbClr val="0070C0"/>
                </a:solidFill>
              </a:rPr>
              <a:t> filtering, unsupervised neural networks</a:t>
            </a:r>
            <a:r>
              <a:rPr lang="en-US" sz="2400" dirty="0"/>
              <a:t>. 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</a:rPr>
              <a:t>Hierarchical clustering: </a:t>
            </a:r>
            <a:r>
              <a:rPr lang="en-US" sz="2800" dirty="0"/>
              <a:t>clusters form a hierarchy. Can be computed bottom-up or top-down.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</a:rPr>
              <a:t>Flat clustering: </a:t>
            </a:r>
            <a:r>
              <a:rPr lang="en-US" sz="2800" dirty="0"/>
              <a:t>no inter-cluster structure.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</a:rPr>
              <a:t>Hard clustering: </a:t>
            </a:r>
            <a:r>
              <a:rPr lang="en-US" sz="2800" dirty="0"/>
              <a:t>items assigned to a unique cluster.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</a:rPr>
              <a:t>Soft clustering: </a:t>
            </a:r>
            <a:r>
              <a:rPr lang="en-US" sz="2800" dirty="0"/>
              <a:t>cluster membership is a real-valued function, distributed across several clusters. 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990600"/>
            <a:ext cx="8678332" cy="54864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The standard k-means algorithm is based on </a:t>
            </a:r>
            <a:r>
              <a:rPr lang="en-US" sz="2800" b="1" dirty="0">
                <a:solidFill>
                  <a:srgbClr val="C00000"/>
                </a:solidFill>
              </a:rPr>
              <a:t>Euclidean distance</a:t>
            </a:r>
            <a:r>
              <a:rPr lang="en-US" sz="2800" dirty="0"/>
              <a:t>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The cluster quality measure is an </a:t>
            </a:r>
            <a:r>
              <a:rPr lang="en-US" sz="2800" b="1" dirty="0">
                <a:solidFill>
                  <a:schemeClr val="tx2"/>
                </a:solidFill>
              </a:rPr>
              <a:t>intra-cluster measure only</a:t>
            </a:r>
            <a:r>
              <a:rPr lang="en-US" sz="2800" dirty="0"/>
              <a:t>, equivalent to the sum of item-to-centroid kernels.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A simple greedy algorithm locally optimizes this measure (usually called Lloyd’s algorithm):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2"/>
                </a:solidFill>
              </a:rPr>
              <a:t>Find the closest cluster center </a:t>
            </a:r>
            <a:r>
              <a:rPr lang="en-US" sz="2400" dirty="0"/>
              <a:t>for each item, and assign it to that cluster.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tx2"/>
                </a:solidFill>
              </a:rPr>
              <a:t>Recompute</a:t>
            </a:r>
            <a:r>
              <a:rPr lang="en-US" sz="2400" b="1" dirty="0">
                <a:solidFill>
                  <a:schemeClr val="tx2"/>
                </a:solidFill>
              </a:rPr>
              <a:t> the cluster centroid </a:t>
            </a:r>
            <a:r>
              <a:rPr lang="en-US" sz="2400" dirty="0"/>
              <a:t>as the mean of items, for the newly-assigned items in the cluster. </a:t>
            </a:r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Cluster centers – can pick by sampling the input data.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4168"/>
            <a:ext cx="8229600" cy="7921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K-means clustering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261644" y="2998269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404641" y="355268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48631" y="3595993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468435" y="429093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585244" y="4093008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04172"/>
            <a:ext cx="8229600" cy="6829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K-means clustering</a:t>
            </a:r>
            <a:endParaRPr lang="en-US" dirty="0"/>
          </a:p>
        </p:txBody>
      </p:sp>
      <p:pic>
        <p:nvPicPr>
          <p:cNvPr id="1026" name="Picture 2" descr="http://www.mathworks.com/matlabcentral/fx_files/19344/1/k_means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10400" cy="52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549"/>
            <a:ext cx="8229600" cy="5539451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Assign points to closest center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5261644" y="2998269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04641" y="355268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548631" y="3595993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8435" y="429093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85244" y="4093008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04172"/>
            <a:ext cx="8229600" cy="6829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K-means clustering</a:t>
            </a:r>
            <a:endParaRPr lang="en-US" dirty="0"/>
          </a:p>
        </p:txBody>
      </p:sp>
      <p:pic>
        <p:nvPicPr>
          <p:cNvPr id="1026" name="Picture 2" descr="http://www.mathworks.com/matlabcentral/fx_files/19344/1/k_means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10400" cy="52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549"/>
            <a:ext cx="8229600" cy="5539451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err="1"/>
              <a:t>Recompute</a:t>
            </a:r>
            <a:r>
              <a:rPr lang="en-US" sz="2800" dirty="0"/>
              <a:t> centers (old = cross, new = dot)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5362542" y="2954955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355814" y="3446779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39202" y="3699173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555062" y="429093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494974" y="4136321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Iterate:</a:t>
            </a:r>
            <a:endParaRPr lang="en-US" sz="2800" b="1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sz="2800" dirty="0"/>
              <a:t>For fixed number of iterations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Until no change in assignments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Until small change in quality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4168"/>
            <a:ext cx="8229600" cy="7921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K-means clustering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362542" y="2954955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55814" y="3446779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39202" y="3699173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55062" y="4290930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94974" y="4136321"/>
            <a:ext cx="86627" cy="8662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67734"/>
            <a:ext cx="8229600" cy="95673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K-means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It’s a greedy algorithm with random setup – </a:t>
            </a:r>
            <a:r>
              <a:rPr lang="en-US" sz="2400" b="1" dirty="0">
                <a:solidFill>
                  <a:srgbClr val="C00000"/>
                </a:solidFill>
              </a:rPr>
              <a:t>solution isn’t optimal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/>
              <a:t>and varies significantly with different initial points.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Very simple convergence proofs.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00000"/>
                </a:solidFill>
              </a:rPr>
              <a:t>Performance is O(</a:t>
            </a:r>
            <a:r>
              <a:rPr lang="en-US" sz="2400" b="1" dirty="0" err="1">
                <a:solidFill>
                  <a:srgbClr val="C00000"/>
                </a:solidFill>
              </a:rPr>
              <a:t>nk</a:t>
            </a:r>
            <a:r>
              <a:rPr lang="en-US" sz="2400" b="1" dirty="0">
                <a:solidFill>
                  <a:srgbClr val="C00000"/>
                </a:solidFill>
              </a:rPr>
              <a:t>) per iteration</a:t>
            </a:r>
            <a:r>
              <a:rPr lang="en-US" sz="2400" dirty="0"/>
              <a:t>, not bad and can be heuristically improved. </a:t>
            </a:r>
            <a:br>
              <a:rPr lang="en-US" sz="2400" dirty="0"/>
            </a:br>
            <a:r>
              <a:rPr lang="en-US" sz="2400" dirty="0"/>
              <a:t>n = total features in the dataset, k = number clusters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Many generalizations, e.g. </a:t>
            </a:r>
            <a:endParaRPr lang="en-US" sz="2400" dirty="0"/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dirty="0"/>
              <a:t>Fixed-size clusters</a:t>
            </a:r>
            <a:endParaRPr lang="en-US" sz="2000" dirty="0"/>
          </a:p>
          <a:p>
            <a:pPr lvl="1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dirty="0"/>
              <a:t>Simple generalization to m-best soft clustering</a:t>
            </a:r>
            <a:endParaRPr lang="en-US" sz="20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As a “local” clustering method, it works well for data condensation/compression.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Choosing clustering dimension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AIC or </a:t>
            </a:r>
            <a:r>
              <a:rPr lang="en-US" sz="2400" dirty="0" err="1"/>
              <a:t>Akaike</a:t>
            </a:r>
            <a:r>
              <a:rPr lang="en-US" sz="2400" dirty="0"/>
              <a:t> Information Criterion: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zh-CN" sz="2400" dirty="0"/>
              <a:t>AIC</a:t>
            </a:r>
            <a:r>
              <a:rPr lang="zh-CN" altLang="en-US" sz="2400" dirty="0"/>
              <a:t>信息准则即</a:t>
            </a:r>
            <a:r>
              <a:rPr lang="en-US" altLang="zh-CN" sz="2400" dirty="0"/>
              <a:t>Akaike information criterion</a:t>
            </a:r>
            <a:r>
              <a:rPr lang="zh-CN" altLang="en-US" sz="2400" dirty="0"/>
              <a:t>，是衡量统计模型拟合优良性的一种标准，由于它为日本统计学家赤池弘次创立和发展的，因此又称赤池信息量准则，它建立在熵的概念基础上，可以权衡所估计模型的复杂度和此模型拟合数据的优良性。</a:t>
            </a:r>
            <a:endParaRPr lang="en-US" altLang="zh-CN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K=dimension, L(K) is the likelihood (could be RSS) and q(K) is a measure of model complexity (cluster description complexity).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AIC favors more compact (fewer clusters) </a:t>
            </a:r>
            <a:r>
              <a:rPr lang="en-US" sz="2400" dirty="0" err="1"/>
              <a:t>clusterings</a:t>
            </a:r>
            <a:r>
              <a:rPr lang="en-US" sz="2400" dirty="0"/>
              <a:t>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dirty="0"/>
              <a:t>For sparse data, AIC will incorporate the number of non-zeros in the cluster spec. Lower is better. </a:t>
            </a:r>
            <a:endParaRPr lang="en-US" sz="20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69563"/>
            <a:ext cx="47910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Evening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284"/>
            <a:ext cx="8229600" cy="4892159"/>
          </a:xfrm>
        </p:spPr>
        <p:txBody>
          <a:bodyPr>
            <a:normAutofit/>
          </a:bodyPr>
          <a:lstStyle/>
          <a:p>
            <a:r>
              <a:rPr lang="en-US" dirty="0"/>
              <a:t>Three Basic Algorithms</a:t>
            </a:r>
            <a:endParaRPr lang="en-US" dirty="0"/>
          </a:p>
          <a:p>
            <a:pPr lvl="1"/>
            <a:r>
              <a:rPr lang="en-US" dirty="0" err="1"/>
              <a:t>kNN</a:t>
            </a:r>
            <a:endParaRPr lang="en-US" dirty="0"/>
          </a:p>
          <a:p>
            <a:pPr lvl="1"/>
            <a:r>
              <a:rPr lang="en-US" dirty="0"/>
              <a:t>Linear Regression</a:t>
            </a:r>
            <a:endParaRPr lang="en-US" dirty="0"/>
          </a:p>
          <a:p>
            <a:pPr lvl="1"/>
            <a:r>
              <a:rPr lang="en-US" dirty="0"/>
              <a:t>K-Means</a:t>
            </a: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Training Issues</a:t>
            </a:r>
            <a:endParaRPr lang="en-US" b="1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Measuring model quality</a:t>
            </a:r>
            <a:endParaRPr lang="en-US" dirty="0"/>
          </a:p>
          <a:p>
            <a:pPr lvl="1"/>
            <a:r>
              <a:rPr lang="en-US" dirty="0"/>
              <a:t>Over-fitting</a:t>
            </a:r>
            <a:endParaRPr lang="en-US" dirty="0"/>
          </a:p>
          <a:p>
            <a:pPr lvl="1"/>
            <a:r>
              <a:rPr lang="en-US" dirty="0"/>
              <a:t>Cross-validation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Almost every model </a:t>
            </a:r>
            <a:r>
              <a:rPr lang="en-US" sz="2800" b="1" dirty="0">
                <a:solidFill>
                  <a:schemeClr val="tx2"/>
                </a:solidFill>
              </a:rPr>
              <a:t>optimizes some quality criterion</a:t>
            </a:r>
            <a:r>
              <a:rPr lang="en-US" sz="2800" dirty="0"/>
              <a:t>:</a:t>
            </a:r>
            <a:endParaRPr lang="en-US" sz="2800" dirty="0"/>
          </a:p>
          <a:p>
            <a:r>
              <a:rPr lang="en-US" sz="2400" dirty="0"/>
              <a:t>For linear regression it was the </a:t>
            </a:r>
            <a:r>
              <a:rPr lang="en-US" sz="2400" b="1" dirty="0">
                <a:solidFill>
                  <a:srgbClr val="C00000"/>
                </a:solidFill>
              </a:rPr>
              <a:t>Residual Sum-of-Squares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400" dirty="0"/>
              <a:t>For k-Means it is the </a:t>
            </a:r>
            <a:r>
              <a:rPr lang="en-US" sz="2400" b="1" dirty="0">
                <a:solidFill>
                  <a:srgbClr val="C00000"/>
                </a:solidFill>
              </a:rPr>
              <a:t>“Inertia” </a:t>
            </a:r>
            <a:r>
              <a:rPr lang="en-US" sz="2400" dirty="0"/>
              <a:t>– the mean squared distance from each sample to its cluster center. </a:t>
            </a:r>
            <a:endParaRPr lang="en-US" sz="2400" dirty="0"/>
          </a:p>
          <a:p>
            <a:r>
              <a:rPr lang="en-US" sz="2400" dirty="0"/>
              <a:t>…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/>
              <a:t>The quality criterion is chosen often because of its good properties:</a:t>
            </a:r>
            <a:endParaRPr lang="en-US" sz="2800" dirty="0"/>
          </a:p>
          <a:p>
            <a:r>
              <a:rPr lang="en-US" sz="2400" b="1" dirty="0">
                <a:solidFill>
                  <a:srgbClr val="C00000"/>
                </a:solidFill>
              </a:rPr>
              <a:t>Convexity: </a:t>
            </a:r>
            <a:r>
              <a:rPr lang="en-US" sz="2400" dirty="0"/>
              <a:t>so that there is a unique, best solution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Closed form </a:t>
            </a:r>
            <a:r>
              <a:rPr lang="en-US" sz="2400" dirty="0"/>
              <a:t>for the optimum (linear regression) or at least for the gradient (for SGD). </a:t>
            </a:r>
            <a:endParaRPr lang="en-US" sz="2400" dirty="0"/>
          </a:p>
          <a:p>
            <a:r>
              <a:rPr lang="en-US" sz="2400" dirty="0"/>
              <a:t>An algorithm that </a:t>
            </a:r>
            <a:r>
              <a:rPr lang="en-US" sz="2400" b="1" dirty="0">
                <a:solidFill>
                  <a:srgbClr val="C00000"/>
                </a:solidFill>
              </a:rPr>
              <a:t>provably converges</a:t>
            </a:r>
            <a:r>
              <a:rPr lang="en-US" sz="2400" dirty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78408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408"/>
            <a:ext cx="8229600" cy="514775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Supervised:</a:t>
            </a:r>
            <a:endParaRPr lang="en-US" sz="2400" dirty="0"/>
          </a:p>
          <a:p>
            <a:pPr lvl="1"/>
            <a:r>
              <a:rPr lang="en-US" sz="2400" dirty="0"/>
              <a:t>Is this image a cat, dog, car, house?</a:t>
            </a:r>
            <a:endParaRPr lang="en-US" sz="2400" dirty="0"/>
          </a:p>
          <a:p>
            <a:pPr lvl="1"/>
            <a:r>
              <a:rPr lang="en-US" sz="2400" dirty="0"/>
              <a:t>How would this user score that restaurant?</a:t>
            </a:r>
            <a:endParaRPr lang="en-US" sz="2400" dirty="0"/>
          </a:p>
          <a:p>
            <a:pPr lvl="1"/>
            <a:r>
              <a:rPr lang="en-US" sz="2400" dirty="0"/>
              <a:t>Is this email spam? </a:t>
            </a:r>
            <a:endParaRPr lang="en-US" sz="2400" dirty="0"/>
          </a:p>
          <a:p>
            <a:pPr lvl="1"/>
            <a:r>
              <a:rPr lang="en-US" sz="2400" dirty="0"/>
              <a:t>Is this blob a supernova?</a:t>
            </a:r>
            <a:endParaRPr lang="en-US" dirty="0"/>
          </a:p>
          <a:p>
            <a:r>
              <a:rPr lang="en-US" sz="2800" b="1" dirty="0">
                <a:solidFill>
                  <a:srgbClr val="C00000"/>
                </a:solidFill>
              </a:rPr>
              <a:t>Unsupervised</a:t>
            </a:r>
            <a:endParaRPr lang="en-US" sz="2800" b="1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Cluster some hand-written digit data into 10 classes.</a:t>
            </a:r>
            <a:endParaRPr lang="en-US" sz="2400" dirty="0"/>
          </a:p>
          <a:p>
            <a:pPr lvl="1"/>
            <a:r>
              <a:rPr lang="en-US" sz="2400" dirty="0"/>
              <a:t>What are the top 20 topics in Twitter right now? </a:t>
            </a:r>
            <a:endParaRPr lang="en-US" sz="2400" dirty="0"/>
          </a:p>
          <a:p>
            <a:pPr lvl="1"/>
            <a:r>
              <a:rPr lang="en-US" sz="2400" dirty="0"/>
              <a:t>Find and cluster distinct accents of people at Berkeley. </a:t>
            </a:r>
            <a:endParaRPr 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There are typically other criteria used to measure the quality of models. e.g. for clustering models:</a:t>
            </a:r>
            <a:endParaRPr lang="en-US" sz="2800" dirty="0"/>
          </a:p>
          <a:p>
            <a:r>
              <a:rPr lang="en-US" sz="2400" dirty="0">
                <a:solidFill>
                  <a:srgbClr val="C00000"/>
                </a:solidFill>
              </a:rPr>
              <a:t>Silhouette score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Inter-cluster similarity </a:t>
            </a:r>
            <a:r>
              <a:rPr lang="en-US" sz="2400" dirty="0"/>
              <a:t>(e.g. mutual information)</a:t>
            </a: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Intra-cluster entropy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For regression models:</a:t>
            </a:r>
            <a:endParaRPr lang="en-US" sz="2800" dirty="0"/>
          </a:p>
          <a:p>
            <a:r>
              <a:rPr lang="en-US" sz="2400" dirty="0">
                <a:solidFill>
                  <a:srgbClr val="C00000"/>
                </a:solidFill>
              </a:rPr>
              <a:t>Stability of the model </a:t>
            </a:r>
            <a:r>
              <a:rPr lang="en-US" sz="2400" dirty="0"/>
              <a:t>(sensitivity to small changes)</a:t>
            </a: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Compactness</a:t>
            </a:r>
            <a:r>
              <a:rPr lang="en-US" sz="2400" dirty="0"/>
              <a:t> (sparseness or many zero coefficients)</a:t>
            </a:r>
            <a:endParaRPr 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/>
              <a:t>The silhouette score is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where a(</a:t>
            </a:r>
            <a:r>
              <a:rPr lang="en-US" sz="2400" dirty="0" err="1"/>
              <a:t>i</a:t>
            </a:r>
            <a:r>
              <a:rPr lang="en-US" sz="2400" dirty="0"/>
              <a:t>) is the mean distance from sample </a:t>
            </a:r>
            <a:r>
              <a:rPr lang="en-US" sz="2400" dirty="0" err="1"/>
              <a:t>i</a:t>
            </a:r>
            <a:r>
              <a:rPr lang="en-US" sz="2400" dirty="0"/>
              <a:t> to its own cluster,</a:t>
            </a:r>
            <a:endParaRPr lang="en-US" sz="2400" dirty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b(</a:t>
            </a:r>
            <a:r>
              <a:rPr lang="en-US" sz="2400" dirty="0" err="1"/>
              <a:t>i</a:t>
            </a:r>
            <a:r>
              <a:rPr lang="en-US" sz="2400" dirty="0"/>
              <a:t>) the mean distance from </a:t>
            </a:r>
            <a:r>
              <a:rPr lang="en-US" sz="2400" dirty="0" err="1"/>
              <a:t>i</a:t>
            </a:r>
            <a:r>
              <a:rPr lang="en-US" sz="2400" dirty="0"/>
              <a:t> to the second-closest cluster. </a:t>
            </a:r>
            <a:endParaRPr lang="en-US" sz="2400" dirty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Perhaps surprisingly, silhouette scores can be, and often are, negative. </a:t>
            </a:r>
            <a:endParaRPr lang="en-US" sz="24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  <p:pic>
        <p:nvPicPr>
          <p:cNvPr id="1026" name="Picture 2" descr="s(i) = \frac{b(i) - a(i)}{\max\{a(i),b(i)\}}&#10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08" y="1963207"/>
            <a:ext cx="2917825" cy="7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Silhouette plot: horizontal bars with cluster score.</a:t>
            </a:r>
            <a:endParaRPr lang="en-US" sz="2800" dirty="0"/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Sort (vertically) first by cluster, then by score.</a:t>
            </a:r>
            <a:endParaRPr lang="en-US" sz="2800" dirty="0"/>
          </a:p>
        </p:txBody>
      </p:sp>
      <p:pic>
        <p:nvPicPr>
          <p:cNvPr id="2050" name="Picture 2" descr="http://www.davidzeleny.net/anadat-r/lib/exe/fetch.php/obrazky:classification_11.png?w=1200&amp;tok=f4fc7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3" y="2566052"/>
            <a:ext cx="7684559" cy="3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pic3.zhimg.com/v2-f24229d24e86ded6219e4636e9849292_b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00113"/>
            <a:ext cx="50958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215299" y="60469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可以看到也是在聚类数为</a:t>
            </a:r>
            <a:r>
              <a:rPr lang="en-US" altLang="zh-CN" dirty="0"/>
              <a:t>3</a:t>
            </a:r>
            <a:r>
              <a:rPr lang="zh-CN" altLang="en-US" dirty="0"/>
              <a:t>时轮廓系数达到了峰值，所以最佳聚类数为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While secondary criteria can be measured after the model is built, its too late then to affect the model. 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Using secondary criteria </a:t>
            </a:r>
            <a:r>
              <a:rPr lang="en-US" sz="2800" b="1" dirty="0">
                <a:solidFill>
                  <a:srgbClr val="C00000"/>
                </a:solidFill>
              </a:rPr>
              <a:t>during</a:t>
            </a:r>
            <a:r>
              <a:rPr lang="en-US" sz="2800" dirty="0"/>
              <a:t> the optimization process is called </a:t>
            </a:r>
            <a:r>
              <a:rPr lang="en-US" sz="2800" b="1" dirty="0">
                <a:solidFill>
                  <a:srgbClr val="C00000"/>
                </a:solidFill>
              </a:rPr>
              <a:t>“regularization”. </a:t>
            </a: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Examples:</a:t>
            </a:r>
            <a:endParaRPr lang="en-US" sz="28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L1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absolute value of model coefficients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L2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squares of model coefficients</a:t>
            </a:r>
            <a:r>
              <a:rPr lang="en-US" sz="2400" dirty="0"/>
              <a:t>. </a:t>
            </a:r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86933"/>
            <a:ext cx="8644466" cy="524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L1 regularization </a:t>
            </a:r>
            <a:r>
              <a:rPr lang="en-US" sz="2800" dirty="0"/>
              <a:t>in particular is very widely used. It has the following impacts:</a:t>
            </a:r>
            <a:endParaRPr lang="en-US" sz="2800" dirty="0"/>
          </a:p>
          <a:p>
            <a:r>
              <a:rPr lang="en-US" sz="2400" dirty="0"/>
              <a:t>Yields a </a:t>
            </a:r>
            <a:r>
              <a:rPr lang="en-US" sz="2400" b="1" dirty="0">
                <a:solidFill>
                  <a:srgbClr val="C00000"/>
                </a:solidFill>
              </a:rPr>
              <a:t>convex optimization </a:t>
            </a:r>
            <a:r>
              <a:rPr lang="en-US" sz="2400" dirty="0"/>
              <a:t>problem in many cases, so there is a unique solution.</a:t>
            </a:r>
            <a:endParaRPr lang="en-US" sz="2400" dirty="0"/>
          </a:p>
          <a:p>
            <a:r>
              <a:rPr lang="en-US" sz="2400" dirty="0"/>
              <a:t>The solution is usually </a:t>
            </a:r>
            <a:r>
              <a:rPr lang="en-US" sz="2400" b="1" dirty="0">
                <a:solidFill>
                  <a:srgbClr val="C00000"/>
                </a:solidFill>
              </a:rPr>
              <a:t>stable</a:t>
            </a:r>
            <a:r>
              <a:rPr lang="en-US" sz="2400" dirty="0"/>
              <a:t> to small input changes.</a:t>
            </a:r>
            <a:endParaRPr lang="en-US" sz="2400" dirty="0"/>
          </a:p>
          <a:p>
            <a:r>
              <a:rPr lang="en-US" sz="2400" dirty="0"/>
              <a:t>The solution is </a:t>
            </a:r>
            <a:r>
              <a:rPr lang="en-US" sz="2400" b="1" dirty="0">
                <a:solidFill>
                  <a:srgbClr val="C00000"/>
                </a:solidFill>
              </a:rPr>
              <a:t>quite sparse </a:t>
            </a:r>
            <a:r>
              <a:rPr lang="en-US" sz="2400" dirty="0"/>
              <a:t>(many zero coefficients) and requires less disk and memory to run. </a:t>
            </a:r>
            <a:endParaRPr lang="en-US" sz="2400" dirty="0"/>
          </a:p>
          <a:p>
            <a:r>
              <a:rPr lang="en-US" sz="2400" dirty="0"/>
              <a:t>L1 regularization on factorization models tends to </a:t>
            </a:r>
            <a:r>
              <a:rPr lang="en-US" sz="2400" b="1" dirty="0">
                <a:solidFill>
                  <a:srgbClr val="C00000"/>
                </a:solidFill>
              </a:rPr>
              <a:t>decrease the correlation</a:t>
            </a:r>
            <a:r>
              <a:rPr lang="en-US" sz="2400" dirty="0"/>
              <a:t> between model factors. </a:t>
            </a:r>
            <a:endParaRPr 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17601"/>
            <a:ext cx="8644466" cy="5418666"/>
          </a:xfrm>
        </p:spPr>
        <p:txBody>
          <a:bodyPr>
            <a:normAutofit/>
          </a:bodyPr>
          <a:lstStyle/>
          <a:p>
            <a:r>
              <a:rPr lang="en-US" sz="2800" dirty="0"/>
              <a:t>Your model should ideally fit an </a:t>
            </a:r>
            <a:r>
              <a:rPr lang="en-US" sz="2800" b="1" dirty="0">
                <a:solidFill>
                  <a:schemeClr val="tx2"/>
                </a:solidFill>
              </a:rPr>
              <a:t>infinite sample </a:t>
            </a:r>
            <a:r>
              <a:rPr lang="en-US" sz="2800" dirty="0"/>
              <a:t>of the type of data you’re interested in.</a:t>
            </a:r>
            <a:endParaRPr lang="en-US" sz="2800" dirty="0"/>
          </a:p>
          <a:p>
            <a:r>
              <a:rPr lang="en-US" sz="2800" dirty="0"/>
              <a:t>In reality, you only have a </a:t>
            </a:r>
            <a:r>
              <a:rPr lang="en-US" sz="2800" b="1" dirty="0">
                <a:solidFill>
                  <a:schemeClr val="tx2"/>
                </a:solidFill>
              </a:rPr>
              <a:t>finite set </a:t>
            </a:r>
            <a:r>
              <a:rPr lang="en-US" sz="2800" dirty="0"/>
              <a:t>to train on. A good model for this subset is a good model for the infinite set, up to a point.</a:t>
            </a:r>
            <a:endParaRPr lang="en-US" sz="2800" dirty="0"/>
          </a:p>
          <a:p>
            <a:r>
              <a:rPr lang="en-US" sz="2800" dirty="0"/>
              <a:t>Beyond that point, the model quality (measured on new data) starts to </a:t>
            </a:r>
            <a:r>
              <a:rPr lang="en-US" sz="2800" b="1" dirty="0">
                <a:solidFill>
                  <a:schemeClr val="tx2"/>
                </a:solidFill>
              </a:rPr>
              <a:t>decrease</a:t>
            </a:r>
            <a:r>
              <a:rPr lang="en-US" sz="2800" dirty="0"/>
              <a:t>. </a:t>
            </a:r>
            <a:endParaRPr lang="en-US" sz="2800" dirty="0"/>
          </a:p>
          <a:p>
            <a:r>
              <a:rPr lang="en-US" sz="2800" dirty="0"/>
              <a:t>Beyond that point, the model is </a:t>
            </a:r>
            <a:r>
              <a:rPr lang="en-US" sz="2800" b="1" dirty="0"/>
              <a:t>over-fitting</a:t>
            </a:r>
            <a:r>
              <a:rPr lang="en-US" sz="2800" dirty="0"/>
              <a:t> the data. </a:t>
            </a:r>
            <a:endParaRPr lang="en-US" sz="2800" dirty="0"/>
          </a:p>
          <a:p>
            <a:pPr marL="0" indent="0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17601"/>
            <a:ext cx="8644466" cy="5418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Over-fitting during training</a:t>
            </a:r>
            <a:endParaRPr lang="en-US" sz="2800" dirty="0"/>
          </a:p>
        </p:txBody>
      </p:sp>
      <p:pic>
        <p:nvPicPr>
          <p:cNvPr id="3074" name="Picture 2" descr="http://upload.wikimedia.org/wikipedia/commons/thumb/1/1f/Overfitting_svg.svg/300px-Overfitting_svg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941511"/>
            <a:ext cx="4475692" cy="32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6409" y="5238606"/>
            <a:ext cx="279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Number of iterations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51460" y="2527259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</a:t>
            </a:r>
            <a:br>
              <a:rPr lang="en-US" sz="2400" dirty="0"/>
            </a:br>
            <a:r>
              <a:rPr lang="en-US" sz="2400" dirty="0"/>
              <a:t>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22992" y="4394118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error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22992" y="3010050"/>
            <a:ext cx="134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on </a:t>
            </a:r>
            <a:br>
              <a:rPr lang="en-US" sz="2400" dirty="0"/>
            </a:br>
            <a:r>
              <a:rPr lang="en-US" sz="2400" dirty="0"/>
              <a:t>new data</a:t>
            </a:r>
            <a:endParaRPr 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17601"/>
            <a:ext cx="8644466" cy="5418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Another kind of over-fitting</a:t>
            </a:r>
            <a:endParaRPr lang="en-US" sz="2800" dirty="0"/>
          </a:p>
        </p:txBody>
      </p:sp>
      <p:pic>
        <p:nvPicPr>
          <p:cNvPr id="3074" name="Picture 2" descr="http://upload.wikimedia.org/wikipedia/commons/thumb/1/1f/Overfitting_svg.svg/300px-Overfitting_svg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941511"/>
            <a:ext cx="4475692" cy="32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7732" y="5236345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degrees of freedom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51460" y="2527259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</a:t>
            </a:r>
            <a:br>
              <a:rPr lang="en-US" sz="2400" dirty="0"/>
            </a:br>
            <a:r>
              <a:rPr lang="en-US" sz="2400" dirty="0"/>
              <a:t>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22992" y="4394118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error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22992" y="3010050"/>
            <a:ext cx="134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on </a:t>
            </a:r>
            <a:br>
              <a:rPr lang="en-US" sz="2400" dirty="0"/>
            </a:br>
            <a:r>
              <a:rPr lang="en-US" sz="2400" dirty="0"/>
              <a:t>new data</a:t>
            </a:r>
            <a:endParaRPr 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Regularization and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17601"/>
            <a:ext cx="8644466" cy="5418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Adding a </a:t>
            </a:r>
            <a:r>
              <a:rPr lang="en-US" sz="2800" dirty="0" err="1"/>
              <a:t>regularizer</a:t>
            </a:r>
            <a:r>
              <a:rPr lang="en-US" sz="2800" dirty="0"/>
              <a:t>:</a:t>
            </a:r>
            <a:endParaRPr lang="en-US" sz="2800" dirty="0"/>
          </a:p>
        </p:txBody>
      </p:sp>
      <p:pic>
        <p:nvPicPr>
          <p:cNvPr id="3074" name="Picture 2" descr="http://upload.wikimedia.org/wikipedia/commons/thumb/1/1f/Overfitting_svg.svg/300px-Overfitting_svg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941511"/>
            <a:ext cx="4475692" cy="32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6409" y="5238606"/>
            <a:ext cx="279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Number of iterations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51460" y="2527259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</a:t>
            </a:r>
            <a:br>
              <a:rPr lang="en-US" sz="2400" dirty="0"/>
            </a:br>
            <a:r>
              <a:rPr lang="en-US" sz="2400" dirty="0"/>
              <a:t>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48374" y="2890715"/>
            <a:ext cx="2624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Without </a:t>
            </a:r>
            <a:r>
              <a:rPr lang="en-US" sz="2400" dirty="0" err="1"/>
              <a:t>regularizer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419600" y="3590058"/>
            <a:ext cx="1998133" cy="1352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774" y="3358256"/>
            <a:ext cx="2198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regularizer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Supervised Learning:</a:t>
            </a:r>
            <a:endParaRPr lang="en-US" sz="28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 err="1"/>
              <a:t>kNN</a:t>
            </a:r>
            <a:r>
              <a:rPr lang="en-US" sz="2400" dirty="0"/>
              <a:t> (k Nearest Neighbors)</a:t>
            </a:r>
            <a:endParaRPr lang="en-US" sz="2400" dirty="0"/>
          </a:p>
          <a:p>
            <a:pPr lvl="1"/>
            <a:r>
              <a:rPr lang="en-US" sz="2400" dirty="0"/>
              <a:t>Linear Regression</a:t>
            </a:r>
            <a:endParaRPr lang="en-US" sz="2400" dirty="0"/>
          </a:p>
          <a:p>
            <a:pPr lvl="1"/>
            <a:r>
              <a:rPr lang="en-US" sz="2400" dirty="0"/>
              <a:t>Naïve Bayes</a:t>
            </a:r>
            <a:endParaRPr lang="en-US" sz="2400" dirty="0"/>
          </a:p>
          <a:p>
            <a:pPr lvl="1"/>
            <a:r>
              <a:rPr lang="en-US" sz="2400" dirty="0"/>
              <a:t>Logistic Regression</a:t>
            </a:r>
            <a:endParaRPr lang="en-US" sz="2400" dirty="0"/>
          </a:p>
          <a:p>
            <a:pPr lvl="1"/>
            <a:r>
              <a:rPr lang="en-US" sz="2400" dirty="0"/>
              <a:t>Support Vector Machines</a:t>
            </a:r>
            <a:endParaRPr lang="en-US" sz="2400" dirty="0"/>
          </a:p>
          <a:p>
            <a:pPr lvl="1"/>
            <a:r>
              <a:rPr lang="en-US" sz="2400" dirty="0"/>
              <a:t>Random Forests</a:t>
            </a:r>
            <a:endParaRPr lang="en-US" sz="2400" dirty="0"/>
          </a:p>
          <a:p>
            <a:r>
              <a:rPr lang="en-US" sz="2800" b="1" dirty="0">
                <a:solidFill>
                  <a:srgbClr val="0070C0"/>
                </a:solidFill>
              </a:rPr>
              <a:t>Unsupervised Learning:</a:t>
            </a:r>
            <a:endParaRPr lang="en-US" sz="28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Clustering</a:t>
            </a:r>
            <a:endParaRPr lang="en-US" sz="2400" dirty="0"/>
          </a:p>
          <a:p>
            <a:pPr lvl="1"/>
            <a:r>
              <a:rPr lang="en-US" sz="2400" dirty="0"/>
              <a:t>Factor analysis</a:t>
            </a:r>
            <a:endParaRPr lang="en-US" sz="2400" dirty="0"/>
          </a:p>
          <a:p>
            <a:pPr lvl="1"/>
            <a:r>
              <a:rPr lang="en-US" sz="2400" dirty="0"/>
              <a:t>Topic Models</a:t>
            </a:r>
            <a:endParaRPr lang="en-US" sz="2400" dirty="0"/>
          </a:p>
          <a:p>
            <a:pPr lvl="1"/>
            <a:endParaRPr 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117601"/>
            <a:ext cx="8475133" cy="5418666"/>
          </a:xfrm>
        </p:spPr>
        <p:txBody>
          <a:bodyPr>
            <a:normAutofit/>
          </a:bodyPr>
          <a:lstStyle/>
          <a:p>
            <a:r>
              <a:rPr lang="en-US" sz="2800" dirty="0"/>
              <a:t>Cross-validation involves</a:t>
            </a:r>
            <a:r>
              <a:rPr lang="en-US" sz="2800" b="1" dirty="0">
                <a:solidFill>
                  <a:schemeClr val="tx2"/>
                </a:solidFill>
              </a:rPr>
              <a:t> partitioning </a:t>
            </a:r>
            <a:r>
              <a:rPr lang="en-US" sz="2800" dirty="0"/>
              <a:t>your data into distinct </a:t>
            </a:r>
            <a:r>
              <a:rPr lang="en-US" sz="2800" b="1" dirty="0">
                <a:solidFill>
                  <a:schemeClr val="tx2"/>
                </a:solidFill>
              </a:rPr>
              <a:t>training</a:t>
            </a:r>
            <a:r>
              <a:rPr lang="en-US" sz="2800" dirty="0"/>
              <a:t> and</a:t>
            </a:r>
            <a:r>
              <a:rPr lang="en-US" sz="2800" b="1" dirty="0">
                <a:solidFill>
                  <a:schemeClr val="tx2"/>
                </a:solidFill>
              </a:rPr>
              <a:t> test </a:t>
            </a:r>
            <a:r>
              <a:rPr lang="en-US" sz="2800" dirty="0"/>
              <a:t>subsets. 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test set </a:t>
            </a:r>
            <a:r>
              <a:rPr lang="en-US" sz="2800" b="1" dirty="0">
                <a:solidFill>
                  <a:srgbClr val="C00000"/>
                </a:solidFill>
              </a:rPr>
              <a:t>should never </a:t>
            </a:r>
            <a:r>
              <a:rPr lang="en-US" sz="2800" dirty="0"/>
              <a:t>be used to </a:t>
            </a:r>
            <a:r>
              <a:rPr lang="en-US" sz="2800" b="1" dirty="0">
                <a:solidFill>
                  <a:srgbClr val="C00000"/>
                </a:solidFill>
              </a:rPr>
              <a:t>train</a:t>
            </a:r>
            <a:r>
              <a:rPr lang="en-US" sz="2800" dirty="0"/>
              <a:t> the model.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test set is then used to</a:t>
            </a:r>
            <a:r>
              <a:rPr lang="en-US" sz="2800" b="1" dirty="0">
                <a:solidFill>
                  <a:srgbClr val="C00000"/>
                </a:solidFill>
              </a:rPr>
              <a:t> evaluate </a:t>
            </a:r>
            <a:r>
              <a:rPr lang="en-US" sz="2800" dirty="0"/>
              <a:t>the model after training.  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K-fold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117601"/>
            <a:ext cx="8475133" cy="5418666"/>
          </a:xfrm>
        </p:spPr>
        <p:txBody>
          <a:bodyPr>
            <a:normAutofit/>
          </a:bodyPr>
          <a:lstStyle/>
          <a:p>
            <a:r>
              <a:rPr lang="en-US" sz="2800" dirty="0"/>
              <a:t>To get more accurate estimates of performance you can do this k times.</a:t>
            </a:r>
            <a:endParaRPr lang="en-US" sz="2800" dirty="0"/>
          </a:p>
          <a:p>
            <a:r>
              <a:rPr lang="en-US" sz="2800" dirty="0"/>
              <a:t>Break the data into k equal-sized subsets A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endParaRPr lang="en-US" sz="2800" dirty="0"/>
          </a:p>
          <a:p>
            <a:r>
              <a:rPr lang="en-US" sz="2800" dirty="0"/>
              <a:t>For each </a:t>
            </a:r>
            <a:r>
              <a:rPr lang="en-US" sz="2800" dirty="0" err="1"/>
              <a:t>i</a:t>
            </a:r>
            <a:r>
              <a:rPr lang="en-US" sz="2800" dirty="0"/>
              <a:t> in 1,…,k do:</a:t>
            </a:r>
            <a:endParaRPr lang="en-US" sz="2800" dirty="0"/>
          </a:p>
          <a:p>
            <a:pPr lvl="1"/>
            <a:r>
              <a:rPr lang="en-US" sz="2400" dirty="0"/>
              <a:t>Train a model on all the other folds A</a:t>
            </a:r>
            <a:r>
              <a:rPr lang="en-US" sz="2400" baseline="-25000" dirty="0"/>
              <a:t>1</a:t>
            </a:r>
            <a:r>
              <a:rPr lang="en-US" sz="2400" dirty="0"/>
              <a:t>,…, A</a:t>
            </a:r>
            <a:r>
              <a:rPr lang="en-US" sz="2400" baseline="-25000" dirty="0"/>
              <a:t>i-1</a:t>
            </a:r>
            <a:r>
              <a:rPr lang="en-US" sz="2400" dirty="0"/>
              <a:t>, A</a:t>
            </a:r>
            <a:r>
              <a:rPr lang="en-US" sz="2400" baseline="-25000" dirty="0"/>
              <a:t>i+1</a:t>
            </a:r>
            <a:r>
              <a:rPr lang="en-US" sz="2400" dirty="0"/>
              <a:t>,…, </a:t>
            </a:r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baseline="-25000" dirty="0"/>
          </a:p>
          <a:p>
            <a:pPr lvl="1"/>
            <a:r>
              <a:rPr lang="en-US" sz="2400" dirty="0"/>
              <a:t>Test the model on A</a:t>
            </a:r>
            <a:r>
              <a:rPr lang="en-US" sz="2400" baseline="-25000" dirty="0"/>
              <a:t>i</a:t>
            </a:r>
            <a:endParaRPr lang="en-US" sz="2400" dirty="0"/>
          </a:p>
          <a:p>
            <a:r>
              <a:rPr lang="en-US" sz="2800" dirty="0"/>
              <a:t>Compute the </a:t>
            </a:r>
            <a:r>
              <a:rPr lang="en-US" sz="2800" b="1" dirty="0">
                <a:solidFill>
                  <a:srgbClr val="C00000"/>
                </a:solidFill>
              </a:rPr>
              <a:t>average performance </a:t>
            </a:r>
            <a:r>
              <a:rPr lang="en-US" sz="2800" dirty="0"/>
              <a:t>of the k runs</a:t>
            </a: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/>
              <a:t>-fold </a:t>
            </a:r>
            <a:r>
              <a:rPr lang="en-US" dirty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117601"/>
            <a:ext cx="8475133" cy="5418666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pic>
        <p:nvPicPr>
          <p:cNvPr id="1026" name="Picture 2" descr="http://scott.fortmann-roe.com/docs/docs/MeasuringError/crossvalidatio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1194328"/>
            <a:ext cx="370522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284"/>
            <a:ext cx="8229600" cy="4892159"/>
          </a:xfrm>
        </p:spPr>
        <p:txBody>
          <a:bodyPr>
            <a:normAutofit/>
          </a:bodyPr>
          <a:lstStyle/>
          <a:p>
            <a:r>
              <a:rPr lang="en-US" dirty="0"/>
              <a:t>Three Basic Algorithms</a:t>
            </a:r>
            <a:endParaRPr lang="en-US" dirty="0"/>
          </a:p>
          <a:p>
            <a:pPr lvl="1"/>
            <a:r>
              <a:rPr lang="en-US" dirty="0" err="1"/>
              <a:t>kNN</a:t>
            </a:r>
            <a:endParaRPr lang="en-US" dirty="0"/>
          </a:p>
          <a:p>
            <a:pPr lvl="1"/>
            <a:r>
              <a:rPr lang="en-US" dirty="0"/>
              <a:t>Linear Regression</a:t>
            </a:r>
            <a:endParaRPr lang="en-US" dirty="0"/>
          </a:p>
          <a:p>
            <a:pPr lvl="1"/>
            <a:r>
              <a:rPr lang="en-US" dirty="0"/>
              <a:t>K-Means</a:t>
            </a:r>
            <a:endParaRPr lang="en-US" dirty="0"/>
          </a:p>
          <a:p>
            <a:r>
              <a:rPr lang="en-US" dirty="0"/>
              <a:t>Training Issues</a:t>
            </a:r>
            <a:endParaRPr lang="en-US" dirty="0"/>
          </a:p>
          <a:p>
            <a:pPr lvl="1"/>
            <a:r>
              <a:rPr lang="en-US" dirty="0"/>
              <a:t>Measuring model quality</a:t>
            </a:r>
            <a:endParaRPr lang="en-US" dirty="0"/>
          </a:p>
          <a:p>
            <a:pPr lvl="1"/>
            <a:r>
              <a:rPr lang="en-US" dirty="0"/>
              <a:t>Over-fitting</a:t>
            </a:r>
            <a:endParaRPr lang="en-US" dirty="0"/>
          </a:p>
          <a:p>
            <a:pPr lvl="1"/>
            <a:r>
              <a:rPr lang="en-US" dirty="0"/>
              <a:t>Cross-validation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  Given a query item:</a:t>
            </a:r>
            <a:br>
              <a:rPr lang="en-US" sz="2800" dirty="0"/>
            </a:br>
            <a:r>
              <a:rPr lang="en-US" sz="2800" dirty="0"/>
              <a:t>Find k closest matches</a:t>
            </a:r>
            <a:br>
              <a:rPr lang="en-US" sz="2800" dirty="0"/>
            </a:br>
            <a:r>
              <a:rPr lang="en-US" sz="2800" dirty="0"/>
              <a:t>in a labeled dataset ↓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>
            <a:fillRect/>
          </a:stretch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>
            <a:fillRect/>
          </a:stretch>
        </p:blipFill>
        <p:spPr bwMode="auto">
          <a:xfrm>
            <a:off x="4163039" y="1119668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>
            <a:fillRect/>
          </a:stretch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Given a query item:                               Return the most</a:t>
            </a:r>
            <a:br>
              <a:rPr lang="en-US" sz="2800" dirty="0"/>
            </a:br>
            <a:r>
              <a:rPr lang="en-US" sz="2800" dirty="0"/>
              <a:t>Find k closest matches                          Frequent label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>
            <a:fillRect/>
          </a:stretch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>
            <a:fillRect/>
          </a:stretch>
        </p:blipFill>
        <p:spPr bwMode="auto">
          <a:xfrm>
            <a:off x="3796252" y="1119670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>
            <a:fillRect/>
          </a:stretch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k = 3 votes for “cat”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>
            <a:fillRect/>
          </a:stretch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>
            <a:fillRect/>
          </a:stretch>
        </p:blipFill>
        <p:spPr bwMode="auto">
          <a:xfrm>
            <a:off x="3787108" y="1117613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>
            <a:fillRect/>
          </a:stretch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437376" y="2048256"/>
            <a:ext cx="2002536" cy="4645152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"/>
            <a:ext cx="8229600" cy="923544"/>
          </a:xfrm>
        </p:spPr>
        <p:txBody>
          <a:bodyPr>
            <a:normAutofit/>
          </a:bodyPr>
          <a:lstStyle/>
          <a:p>
            <a:r>
              <a:rPr lang="en-US" dirty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87552"/>
            <a:ext cx="8403336" cy="5138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 votes for cat,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1 each for Buffalo,                                           Cat wins…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Deer, Lion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t="10884" r="10612" b="16281"/>
          <a:stretch>
            <a:fillRect/>
          </a:stretch>
        </p:blipFill>
        <p:spPr bwMode="auto">
          <a:xfrm>
            <a:off x="457200" y="2521708"/>
            <a:ext cx="7411679" cy="39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50158" r="40609" b="31416"/>
          <a:stretch>
            <a:fillRect/>
          </a:stretch>
        </p:blipFill>
        <p:spPr bwMode="auto">
          <a:xfrm>
            <a:off x="3476212" y="1119671"/>
            <a:ext cx="1184989" cy="12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14785" r="77897" b="31510"/>
          <a:stretch>
            <a:fillRect/>
          </a:stretch>
        </p:blipFill>
        <p:spPr bwMode="auto">
          <a:xfrm>
            <a:off x="6863038" y="2513818"/>
            <a:ext cx="1137962" cy="400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394960" y="2249424"/>
            <a:ext cx="2834640" cy="3273552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9657</Words>
  <Application>WPS 演示</Application>
  <PresentationFormat>全屏显示(4:3)</PresentationFormat>
  <Paragraphs>399</Paragraphs>
  <Slides>53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Gill Sans MT</vt:lpstr>
      <vt:lpstr>Office Theme</vt:lpstr>
      <vt:lpstr>Introduction to Data Science  Machine Learning</vt:lpstr>
      <vt:lpstr>Outline for this Evening</vt:lpstr>
      <vt:lpstr>Machine Learning</vt:lpstr>
      <vt:lpstr>Machine Learning</vt:lpstr>
      <vt:lpstr>Techniques</vt:lpstr>
      <vt:lpstr>k-Nearest Neighbors</vt:lpstr>
      <vt:lpstr>k-Nearest Neighbors</vt:lpstr>
      <vt:lpstr>k-Nearest Neighbors</vt:lpstr>
      <vt:lpstr>k-Nearest Neighbors</vt:lpstr>
      <vt:lpstr>k-NN issues</vt:lpstr>
      <vt:lpstr>K-NN metrics</vt:lpstr>
      <vt:lpstr>K-NN metrics</vt:lpstr>
      <vt:lpstr>Linear Regression</vt:lpstr>
      <vt:lpstr>Linear Regression</vt:lpstr>
      <vt:lpstr>Linear Regression</vt:lpstr>
      <vt:lpstr>Residual Sum-of-Squares （残差平方和）</vt:lpstr>
      <vt:lpstr>Iterative Regression Solutions</vt:lpstr>
      <vt:lpstr>Stochastic Gradient</vt:lpstr>
      <vt:lpstr>R2-values and P-values</vt:lpstr>
      <vt:lpstr>R2-values and P-values</vt:lpstr>
      <vt:lpstr>R-squared</vt:lpstr>
      <vt:lpstr>R2-values and P-values</vt:lpstr>
      <vt:lpstr>Clustering – Why?</vt:lpstr>
      <vt:lpstr>Clustering – Why?</vt:lpstr>
      <vt:lpstr>Stereotypical Clustering</vt:lpstr>
      <vt:lpstr>Model-based Clustering</vt:lpstr>
      <vt:lpstr>Model-based Clustering</vt:lpstr>
      <vt:lpstr>Netflix</vt:lpstr>
      <vt:lpstr>“Cluster Bias”</vt:lpstr>
      <vt:lpstr>Terminology</vt:lpstr>
      <vt:lpstr>K-means clustering</vt:lpstr>
      <vt:lpstr>K-means clustering</vt:lpstr>
      <vt:lpstr>K-means clustering</vt:lpstr>
      <vt:lpstr>K-means clustering</vt:lpstr>
      <vt:lpstr>K-means clustering</vt:lpstr>
      <vt:lpstr>K-means properties</vt:lpstr>
      <vt:lpstr>Choosing clustering dimension</vt:lpstr>
      <vt:lpstr>Outline for this Evening</vt:lpstr>
      <vt:lpstr>Model Quality</vt:lpstr>
      <vt:lpstr>Model Quality</vt:lpstr>
      <vt:lpstr>Evaluating Clusterings: Silhouette</vt:lpstr>
      <vt:lpstr>Evaluating Clusterings: Silhouette</vt:lpstr>
      <vt:lpstr>PowerPoint 演示文稿</vt:lpstr>
      <vt:lpstr>Regularization with Secondary Criteria</vt:lpstr>
      <vt:lpstr>Regularization with Secondary Criteria</vt:lpstr>
      <vt:lpstr>Over-fitting</vt:lpstr>
      <vt:lpstr>Over-fitting</vt:lpstr>
      <vt:lpstr>Over-fitting</vt:lpstr>
      <vt:lpstr>Regularization and Over-fitting</vt:lpstr>
      <vt:lpstr>Cross-Validation</vt:lpstr>
      <vt:lpstr>K-fold Cross-Validation</vt:lpstr>
      <vt:lpstr>5-fold Cross-Validation</vt:lpstr>
      <vt:lpstr>Summary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无为小青年</cp:lastModifiedBy>
  <cp:revision>299</cp:revision>
  <cp:lastPrinted>2014-03-04T01:19:00Z</cp:lastPrinted>
  <dcterms:created xsi:type="dcterms:W3CDTF">2014-01-27T17:03:00Z</dcterms:created>
  <dcterms:modified xsi:type="dcterms:W3CDTF">2018-12-22T15:57:14Z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